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8" r:id="rId3"/>
    <p:sldId id="259" r:id="rId4"/>
    <p:sldId id="265" r:id="rId5"/>
    <p:sldId id="286" r:id="rId6"/>
    <p:sldId id="287" r:id="rId7"/>
    <p:sldId id="288" r:id="rId8"/>
    <p:sldId id="273" r:id="rId9"/>
    <p:sldId id="272" r:id="rId10"/>
    <p:sldId id="264" r:id="rId11"/>
    <p:sldId id="271" r:id="rId12"/>
    <p:sldId id="263" r:id="rId13"/>
    <p:sldId id="261" r:id="rId14"/>
    <p:sldId id="262" r:id="rId15"/>
    <p:sldId id="267" r:id="rId16"/>
    <p:sldId id="266" r:id="rId17"/>
    <p:sldId id="283" r:id="rId18"/>
    <p:sldId id="284" r:id="rId19"/>
  </p:sldIdLst>
  <p:sldSz cx="10691813"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Malan" initials="" lastIdx="10" clrIdx="0"/>
  <p:cmAuthor id="1" name="Dominique Sherwood" initials="" lastIdx="2" clrIdx="1"/>
  <p:cmAuthor id="2" name="Robbie Bate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C5373-5383-4F50-B715-382D2CEFCF30}" v="1" dt="2021-08-05T13:47:33.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30" d="100"/>
          <a:sy n="30" d="100"/>
        </p:scale>
        <p:origin x="1134" y="1764"/>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004502" y="685800"/>
            <a:ext cx="48498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755375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004888" y="685800"/>
            <a:ext cx="48498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64477" y="1094388"/>
            <a:ext cx="9963000" cy="30171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64468" y="4165643"/>
            <a:ext cx="9963000" cy="1164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64468" y="1625800"/>
            <a:ext cx="9963000" cy="2886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64468" y="4633191"/>
            <a:ext cx="9963000" cy="19119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64468" y="3161354"/>
            <a:ext cx="9963000" cy="12372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64468" y="654104"/>
            <a:ext cx="9963000" cy="841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64468" y="1693926"/>
            <a:ext cx="9963000" cy="5021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64468" y="654104"/>
            <a:ext cx="9963000" cy="841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64468" y="1693926"/>
            <a:ext cx="4677000" cy="5021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5650483" y="1693926"/>
            <a:ext cx="4677000" cy="5021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64468" y="654104"/>
            <a:ext cx="9963000" cy="841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64468" y="816629"/>
            <a:ext cx="3283500" cy="1110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64468" y="2042456"/>
            <a:ext cx="3283500" cy="4673099"/>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73245" y="661637"/>
            <a:ext cx="7445700" cy="60129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5346000" y="-183"/>
            <a:ext cx="5346000" cy="7560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310446" y="1812540"/>
            <a:ext cx="4729800" cy="2178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310446" y="4120005"/>
            <a:ext cx="4729800" cy="1815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5775714" y="1064257"/>
            <a:ext cx="4486500" cy="5431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64468" y="6218167"/>
            <a:ext cx="7014300" cy="8895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9906771" y="6854071"/>
            <a:ext cx="641400" cy="5784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64468" y="654104"/>
            <a:ext cx="9963000" cy="8418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64468" y="1693926"/>
            <a:ext cx="9963000" cy="5021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9906771" y="6854071"/>
            <a:ext cx="641400" cy="5784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help.team@childrenscommissioner.gov.uk"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Shape 55" descr="Jpegs for AAR Toolkit -04.jpg"/>
          <p:cNvPicPr preferRelativeResize="0"/>
          <p:nvPr/>
        </p:nvPicPr>
        <p:blipFill>
          <a:blip r:embed="rId3">
            <a:alphaModFix/>
          </a:blip>
          <a:stretch>
            <a:fillRect/>
          </a:stretch>
        </p:blipFill>
        <p:spPr>
          <a:xfrm>
            <a:off x="0" y="0"/>
            <a:ext cx="10730976" cy="7664176"/>
          </a:xfrm>
          <a:prstGeom prst="rect">
            <a:avLst/>
          </a:prstGeom>
          <a:noFill/>
          <a:ln>
            <a:noFill/>
          </a:ln>
        </p:spPr>
      </p:pic>
      <p:sp>
        <p:nvSpPr>
          <p:cNvPr id="56" name="Shape 56"/>
          <p:cNvSpPr txBox="1"/>
          <p:nvPr/>
        </p:nvSpPr>
        <p:spPr>
          <a:xfrm>
            <a:off x="377354" y="5559133"/>
            <a:ext cx="6902400" cy="885000"/>
          </a:xfrm>
          <a:prstGeom prst="rect">
            <a:avLst/>
          </a:prstGeom>
          <a:noFill/>
          <a:ln>
            <a:noFill/>
          </a:ln>
        </p:spPr>
        <p:txBody>
          <a:bodyPr lIns="91425" tIns="91425" rIns="91425" bIns="91425" anchor="t" anchorCtr="0">
            <a:noAutofit/>
          </a:bodyPr>
          <a:lstStyle/>
          <a:p>
            <a:pPr lvl="0" algn="ctr">
              <a:spcBef>
                <a:spcPts val="0"/>
              </a:spcBef>
              <a:buNone/>
            </a:pPr>
            <a:r>
              <a:rPr lang="en-GB" sz="4000" b="1" dirty="0">
                <a:solidFill>
                  <a:srgbClr val="0070C0"/>
                </a:solidFill>
              </a:rPr>
              <a:t>Information Pack</a:t>
            </a:r>
          </a:p>
          <a:p>
            <a:pPr lvl="0" algn="ctr">
              <a:spcBef>
                <a:spcPts val="0"/>
              </a:spcBef>
              <a:buNone/>
            </a:pPr>
            <a:endParaRPr lang="en-GB" sz="2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Our promise to children and young people</a:t>
            </a:r>
          </a:p>
        </p:txBody>
      </p:sp>
      <p:sp>
        <p:nvSpPr>
          <p:cNvPr id="122" name="Shape 122"/>
          <p:cNvSpPr txBox="1"/>
          <p:nvPr/>
        </p:nvSpPr>
        <p:spPr>
          <a:xfrm>
            <a:off x="-270000" y="5219350"/>
            <a:ext cx="10006500" cy="5751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2000">
              <a:solidFill>
                <a:srgbClr val="1C4587"/>
              </a:solidFill>
            </a:endParaRPr>
          </a:p>
        </p:txBody>
      </p:sp>
      <p:sp>
        <p:nvSpPr>
          <p:cNvPr id="123" name="Shape 123"/>
          <p:cNvSpPr txBox="1"/>
          <p:nvPr/>
        </p:nvSpPr>
        <p:spPr>
          <a:xfrm>
            <a:off x="2943450" y="1013775"/>
            <a:ext cx="7590900" cy="46536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GB" sz="4500" b="1" dirty="0">
                <a:solidFill>
                  <a:srgbClr val="283377"/>
                </a:solidFill>
              </a:rPr>
              <a:t>We promise to</a:t>
            </a:r>
            <a:r>
              <a:rPr lang="en-GB" sz="4500" b="1" dirty="0">
                <a:solidFill>
                  <a:srgbClr val="1C4587"/>
                </a:solidFill>
              </a:rPr>
              <a:t> </a:t>
            </a:r>
            <a:r>
              <a:rPr lang="en-GB" sz="4500" b="1" dirty="0">
                <a:solidFill>
                  <a:srgbClr val="008ACF"/>
                </a:solidFill>
              </a:rPr>
              <a:t>listen</a:t>
            </a:r>
            <a:r>
              <a:rPr lang="en-GB" sz="4500" b="1" dirty="0">
                <a:solidFill>
                  <a:srgbClr val="1C4587"/>
                </a:solidFill>
              </a:rPr>
              <a:t> </a:t>
            </a:r>
            <a:br>
              <a:rPr lang="en-GB" sz="4500" b="1" dirty="0">
                <a:solidFill>
                  <a:srgbClr val="1C4587"/>
                </a:solidFill>
              </a:rPr>
            </a:br>
            <a:r>
              <a:rPr lang="en-GB" sz="4500" b="1" dirty="0">
                <a:solidFill>
                  <a:srgbClr val="283377"/>
                </a:solidFill>
              </a:rPr>
              <a:t>to young people and</a:t>
            </a:r>
            <a:r>
              <a:rPr lang="en-GB" sz="4500" b="1" dirty="0">
                <a:solidFill>
                  <a:srgbClr val="1C4587"/>
                </a:solidFill>
              </a:rPr>
              <a:t> </a:t>
            </a:r>
            <a:r>
              <a:rPr lang="en-GB" sz="4500" b="1" dirty="0">
                <a:solidFill>
                  <a:srgbClr val="008ACF"/>
                </a:solidFill>
              </a:rPr>
              <a:t>empower</a:t>
            </a:r>
            <a:r>
              <a:rPr lang="en-GB" sz="4500" b="1" dirty="0">
                <a:solidFill>
                  <a:srgbClr val="1C4587"/>
                </a:solidFill>
              </a:rPr>
              <a:t> </a:t>
            </a:r>
            <a:r>
              <a:rPr lang="en-GB" sz="4500" b="1" dirty="0">
                <a:solidFill>
                  <a:srgbClr val="283377"/>
                </a:solidFill>
              </a:rPr>
              <a:t>them to</a:t>
            </a:r>
            <a:r>
              <a:rPr lang="en-GB" sz="4500" b="1" dirty="0">
                <a:solidFill>
                  <a:srgbClr val="1C4587"/>
                </a:solidFill>
              </a:rPr>
              <a:t> </a:t>
            </a:r>
            <a:r>
              <a:rPr lang="en-GB" sz="4500" b="1" dirty="0">
                <a:solidFill>
                  <a:srgbClr val="008ACF"/>
                </a:solidFill>
              </a:rPr>
              <a:t>know</a:t>
            </a:r>
            <a:r>
              <a:rPr lang="en-GB" sz="4500" b="1" dirty="0">
                <a:solidFill>
                  <a:schemeClr val="accent1"/>
                </a:solidFill>
              </a:rPr>
              <a:t> </a:t>
            </a:r>
            <a:r>
              <a:rPr lang="en-GB" sz="4500" b="1" dirty="0">
                <a:solidFill>
                  <a:srgbClr val="008ACF"/>
                </a:solidFill>
              </a:rPr>
              <a:t>their rights</a:t>
            </a:r>
            <a:r>
              <a:rPr lang="en-GB" sz="4500" b="1" dirty="0">
                <a:solidFill>
                  <a:srgbClr val="1C4587"/>
                </a:solidFill>
              </a:rPr>
              <a:t> </a:t>
            </a:r>
            <a:r>
              <a:rPr lang="en-GB" sz="4500" b="1" dirty="0">
                <a:solidFill>
                  <a:srgbClr val="283377"/>
                </a:solidFill>
              </a:rPr>
              <a:t>and</a:t>
            </a:r>
            <a:r>
              <a:rPr lang="en-GB" sz="4500" b="1" dirty="0">
                <a:solidFill>
                  <a:srgbClr val="1C4587"/>
                </a:solidFill>
              </a:rPr>
              <a:t> </a:t>
            </a:r>
            <a:r>
              <a:rPr lang="en-GB" sz="4500" b="1" dirty="0">
                <a:solidFill>
                  <a:srgbClr val="008ACF"/>
                </a:solidFill>
              </a:rPr>
              <a:t>entitlements.</a:t>
            </a:r>
            <a:r>
              <a:rPr lang="en-GB" sz="4500" b="1" dirty="0">
                <a:solidFill>
                  <a:srgbClr val="283377"/>
                </a:solidFill>
              </a:rPr>
              <a:t> We promise to</a:t>
            </a:r>
            <a:r>
              <a:rPr lang="en-GB" sz="4500" b="1" dirty="0">
                <a:solidFill>
                  <a:srgbClr val="1C4587"/>
                </a:solidFill>
              </a:rPr>
              <a:t> </a:t>
            </a:r>
            <a:r>
              <a:rPr lang="en-GB" sz="4500" b="1" dirty="0">
                <a:solidFill>
                  <a:srgbClr val="008ACF"/>
                </a:solidFill>
              </a:rPr>
              <a:t>challenge others</a:t>
            </a:r>
            <a:r>
              <a:rPr lang="en-GB" sz="4500" b="1" dirty="0">
                <a:solidFill>
                  <a:srgbClr val="1C4587"/>
                </a:solidFill>
              </a:rPr>
              <a:t> </a:t>
            </a:r>
            <a:r>
              <a:rPr lang="en-GB" sz="4500" b="1" dirty="0">
                <a:solidFill>
                  <a:srgbClr val="283377"/>
                </a:solidFill>
              </a:rPr>
              <a:t>and to</a:t>
            </a:r>
            <a:r>
              <a:rPr lang="en-GB" sz="4500" b="1" dirty="0">
                <a:solidFill>
                  <a:srgbClr val="1C4587"/>
                </a:solidFill>
              </a:rPr>
              <a:t> </a:t>
            </a:r>
            <a:r>
              <a:rPr lang="en-GB" sz="4500" b="1" dirty="0">
                <a:solidFill>
                  <a:srgbClr val="008ACF"/>
                </a:solidFill>
              </a:rPr>
              <a:t>stand up</a:t>
            </a:r>
            <a:r>
              <a:rPr lang="en-GB" sz="4500" b="1" dirty="0">
                <a:solidFill>
                  <a:srgbClr val="1C4587"/>
                </a:solidFill>
              </a:rPr>
              <a:t> </a:t>
            </a:r>
            <a:r>
              <a:rPr lang="en-GB" sz="4500" b="1" dirty="0">
                <a:solidFill>
                  <a:srgbClr val="283377"/>
                </a:solidFill>
              </a:rPr>
              <a:t>for children and young people.</a:t>
            </a:r>
            <a:r>
              <a:rPr lang="en-GB" sz="4500" b="1" dirty="0">
                <a:solidFill>
                  <a:srgbClr val="1C4587"/>
                </a:solidFill>
              </a:rPr>
              <a:t> </a:t>
            </a:r>
          </a:p>
          <a:p>
            <a:pPr lvl="0" rtl="0">
              <a:lnSpc>
                <a:spcPct val="100000"/>
              </a:lnSpc>
              <a:spcBef>
                <a:spcPts val="0"/>
              </a:spcBef>
              <a:buClr>
                <a:schemeClr val="dk1"/>
              </a:buClr>
              <a:buFont typeface="Arial"/>
              <a:buNone/>
            </a:pPr>
            <a:endParaRPr sz="4500" b="1" dirty="0">
              <a:solidFill>
                <a:srgbClr val="1C4587"/>
              </a:solidFill>
            </a:endParaRPr>
          </a:p>
        </p:txBody>
      </p:sp>
      <p:sp>
        <p:nvSpPr>
          <p:cNvPr id="124" name="Shape 124"/>
          <p:cNvSpPr txBox="1"/>
          <p:nvPr/>
        </p:nvSpPr>
        <p:spPr>
          <a:xfrm>
            <a:off x="259200" y="1207100"/>
            <a:ext cx="2513700" cy="2769300"/>
          </a:xfrm>
          <a:prstGeom prst="rect">
            <a:avLst/>
          </a:prstGeom>
          <a:noFill/>
          <a:ln>
            <a:noFill/>
          </a:ln>
        </p:spPr>
        <p:txBody>
          <a:bodyPr lIns="91425" tIns="91425" rIns="91425" bIns="91425" anchor="t" anchorCtr="0">
            <a:noAutofit/>
          </a:bodyPr>
          <a:lstStyle/>
          <a:p>
            <a:pPr lvl="0" rtl="0">
              <a:spcBef>
                <a:spcPts val="0"/>
              </a:spcBef>
              <a:buClr>
                <a:schemeClr val="dk1"/>
              </a:buClr>
              <a:buSzPct val="73333"/>
              <a:buFont typeface="Arial"/>
              <a:buNone/>
            </a:pPr>
            <a:r>
              <a:rPr lang="en-GB" sz="1500">
                <a:solidFill>
                  <a:srgbClr val="283377"/>
                </a:solidFill>
              </a:rPr>
              <a:t>We are committed to delivering advice, assistance and representation to young people across the UK. </a:t>
            </a:r>
            <a:r>
              <a:rPr lang="en-GB" sz="1500" i="1">
                <a:solidFill>
                  <a:srgbClr val="283377"/>
                </a:solidFill>
              </a:rPr>
              <a:t>What we do</a:t>
            </a:r>
            <a:r>
              <a:rPr lang="en-GB" sz="1500">
                <a:solidFill>
                  <a:srgbClr val="283377"/>
                </a:solidFill>
              </a:rPr>
              <a:t> can be articulated through our promise to young people, ensuring we are accountable for delivering the best quality services to those that need them most</a:t>
            </a:r>
            <a:r>
              <a:rPr lang="en-GB" sz="1500">
                <a:solidFill>
                  <a:srgbClr val="1C4587"/>
                </a:solidFill>
              </a:rPr>
              <a:t>.</a:t>
            </a:r>
          </a:p>
          <a:p>
            <a:pPr lvl="0" rtl="0">
              <a:spcBef>
                <a:spcPts val="0"/>
              </a:spcBef>
              <a:buNone/>
            </a:pPr>
            <a:endParaRPr sz="1500">
              <a:solidFill>
                <a:srgbClr val="1C4587"/>
              </a:solidFill>
            </a:endParaRPr>
          </a:p>
        </p:txBody>
      </p:sp>
      <p:cxnSp>
        <p:nvCxnSpPr>
          <p:cNvPr id="125" name="Shape 125"/>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259200" y="1036800"/>
            <a:ext cx="10108800" cy="5947200"/>
          </a:xfrm>
          <a:prstGeom prst="rect">
            <a:avLst/>
          </a:prstGeom>
          <a:noFill/>
          <a:ln>
            <a:noFill/>
          </a:ln>
        </p:spPr>
        <p:txBody>
          <a:bodyPr lIns="91425" tIns="91425" rIns="91425" bIns="91425" anchor="t" anchorCtr="0">
            <a:noAutofit/>
          </a:bodyPr>
          <a:lstStyle/>
          <a:p>
            <a:pPr lvl="0" rtl="0">
              <a:spcBef>
                <a:spcPts val="0"/>
              </a:spcBef>
              <a:buNone/>
            </a:pPr>
            <a:endParaRPr sz="2900" dirty="0">
              <a:solidFill>
                <a:srgbClr val="283377"/>
              </a:solidFill>
            </a:endParaRPr>
          </a:p>
          <a:p>
            <a:pPr lvl="0" rtl="0">
              <a:spcBef>
                <a:spcPts val="0"/>
              </a:spcBef>
              <a:buNone/>
            </a:pPr>
            <a:r>
              <a:rPr lang="en-GB" sz="4000" b="1" dirty="0">
                <a:solidFill>
                  <a:srgbClr val="283377"/>
                </a:solidFill>
              </a:rPr>
              <a:t>We want all young people to feel that they are </a:t>
            </a:r>
            <a:r>
              <a:rPr lang="en-GB" sz="4000" b="1" dirty="0">
                <a:solidFill>
                  <a:srgbClr val="00B0F0"/>
                </a:solidFill>
              </a:rPr>
              <a:t>listened to and respected. </a:t>
            </a:r>
          </a:p>
          <a:p>
            <a:pPr lvl="0" rtl="0">
              <a:spcBef>
                <a:spcPts val="0"/>
              </a:spcBef>
              <a:buNone/>
            </a:pPr>
            <a:endParaRPr sz="2000" b="1" dirty="0">
              <a:solidFill>
                <a:srgbClr val="283377"/>
              </a:solidFill>
            </a:endParaRPr>
          </a:p>
          <a:p>
            <a:pPr lvl="0" rtl="0">
              <a:spcBef>
                <a:spcPts val="0"/>
              </a:spcBef>
              <a:buNone/>
            </a:pPr>
            <a:r>
              <a:rPr lang="en-GB" sz="4000" b="1" dirty="0">
                <a:solidFill>
                  <a:srgbClr val="283377"/>
                </a:solidFill>
              </a:rPr>
              <a:t>We want all young people to feel that </a:t>
            </a:r>
            <a:r>
              <a:rPr lang="en-GB" sz="4000" b="1" dirty="0">
                <a:solidFill>
                  <a:srgbClr val="00B0F0"/>
                </a:solidFill>
              </a:rPr>
              <a:t>decisions have been made based on their wishes. </a:t>
            </a:r>
          </a:p>
          <a:p>
            <a:pPr lvl="0" rtl="0">
              <a:spcBef>
                <a:spcPts val="0"/>
              </a:spcBef>
              <a:buNone/>
            </a:pPr>
            <a:endParaRPr sz="5000" b="1" dirty="0">
              <a:solidFill>
                <a:srgbClr val="283377"/>
              </a:solidFill>
            </a:endParaRPr>
          </a:p>
        </p:txBody>
      </p:sp>
      <p:sp>
        <p:nvSpPr>
          <p:cNvPr id="178" name="Shape 178"/>
          <p:cNvSpPr txBox="1"/>
          <p:nvPr/>
        </p:nvSpPr>
        <p:spPr>
          <a:xfrm>
            <a:off x="259200" y="261000"/>
            <a:ext cx="10224000" cy="529200"/>
          </a:xfrm>
          <a:prstGeom prst="rect">
            <a:avLst/>
          </a:prstGeom>
          <a:noFill/>
          <a:ln>
            <a:noFill/>
          </a:ln>
        </p:spPr>
        <p:txBody>
          <a:bodyPr lIns="91425" tIns="91425" rIns="91425" bIns="91425" anchor="t" anchorCtr="0">
            <a:noAutofit/>
          </a:bodyPr>
          <a:lstStyle/>
          <a:p>
            <a:pPr lvl="0" rtl="0">
              <a:spcBef>
                <a:spcPts val="0"/>
              </a:spcBef>
              <a:buNone/>
            </a:pPr>
            <a:r>
              <a:rPr lang="en-GB" sz="2500" b="1" dirty="0">
                <a:solidFill>
                  <a:srgbClr val="283377"/>
                </a:solidFill>
              </a:rPr>
              <a:t>How we want young people to feel using the service</a:t>
            </a:r>
          </a:p>
        </p:txBody>
      </p:sp>
      <p:cxnSp>
        <p:nvCxnSpPr>
          <p:cNvPr id="179" name="Shape 179"/>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259200" y="1125075"/>
            <a:ext cx="9639600" cy="8151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GB" sz="1800" dirty="0">
                <a:solidFill>
                  <a:srgbClr val="283377"/>
                </a:solidFill>
              </a:rPr>
              <a:t>Our values are a key part of </a:t>
            </a:r>
            <a:r>
              <a:rPr lang="en-GB" sz="1800" b="1" dirty="0">
                <a:solidFill>
                  <a:srgbClr val="283377"/>
                </a:solidFill>
              </a:rPr>
              <a:t>Help at Hand</a:t>
            </a:r>
            <a:r>
              <a:rPr lang="en-GB" sz="1800" dirty="0">
                <a:solidFill>
                  <a:srgbClr val="283377"/>
                </a:solidFill>
              </a:rPr>
              <a:t>. They capture what’s important to us and shape what we do and say as a service. </a:t>
            </a:r>
          </a:p>
          <a:p>
            <a:pPr lvl="0" rtl="0">
              <a:spcBef>
                <a:spcPts val="0"/>
              </a:spcBef>
              <a:buNone/>
            </a:pPr>
            <a:endParaRPr sz="1800" i="1" dirty="0">
              <a:solidFill>
                <a:srgbClr val="1C4587"/>
              </a:solidFill>
            </a:endParaRPr>
          </a:p>
        </p:txBody>
      </p:sp>
      <p:sp>
        <p:nvSpPr>
          <p:cNvPr id="109" name="Shape 109"/>
          <p:cNvSpPr txBox="1"/>
          <p:nvPr/>
        </p:nvSpPr>
        <p:spPr>
          <a:xfrm>
            <a:off x="316775" y="2352650"/>
            <a:ext cx="9930300" cy="6621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2800">
                <a:solidFill>
                  <a:srgbClr val="FFFFFF"/>
                </a:solidFill>
              </a:rPr>
              <a:t>We are</a:t>
            </a:r>
            <a:r>
              <a:rPr lang="en-GB" sz="2800" b="1">
                <a:solidFill>
                  <a:srgbClr val="FFFFFF"/>
                </a:solidFill>
              </a:rPr>
              <a:t> approachable </a:t>
            </a:r>
          </a:p>
        </p:txBody>
      </p:sp>
      <p:sp>
        <p:nvSpPr>
          <p:cNvPr id="110" name="Shape 110"/>
          <p:cNvSpPr txBox="1"/>
          <p:nvPr/>
        </p:nvSpPr>
        <p:spPr>
          <a:xfrm>
            <a:off x="316775" y="3099555"/>
            <a:ext cx="9930300" cy="6621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2800">
                <a:solidFill>
                  <a:schemeClr val="lt1"/>
                </a:solidFill>
              </a:rPr>
              <a:t>We are</a:t>
            </a:r>
            <a:r>
              <a:rPr lang="en-GB" sz="2800" b="1">
                <a:solidFill>
                  <a:schemeClr val="lt1"/>
                </a:solidFill>
              </a:rPr>
              <a:t> respectful</a:t>
            </a:r>
          </a:p>
        </p:txBody>
      </p:sp>
      <p:sp>
        <p:nvSpPr>
          <p:cNvPr id="111" name="Shape 111"/>
          <p:cNvSpPr txBox="1"/>
          <p:nvPr/>
        </p:nvSpPr>
        <p:spPr>
          <a:xfrm>
            <a:off x="316775" y="3846461"/>
            <a:ext cx="9930300" cy="6621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2800">
                <a:solidFill>
                  <a:schemeClr val="lt1"/>
                </a:solidFill>
              </a:rPr>
              <a:t>We are </a:t>
            </a:r>
            <a:r>
              <a:rPr lang="en-GB" sz="2800" b="1">
                <a:solidFill>
                  <a:schemeClr val="lt1"/>
                </a:solidFill>
              </a:rPr>
              <a:t>supportive</a:t>
            </a:r>
          </a:p>
        </p:txBody>
      </p:sp>
      <p:sp>
        <p:nvSpPr>
          <p:cNvPr id="112" name="Shape 112"/>
          <p:cNvSpPr txBox="1"/>
          <p:nvPr/>
        </p:nvSpPr>
        <p:spPr>
          <a:xfrm>
            <a:off x="316775" y="4593364"/>
            <a:ext cx="9930300" cy="6621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2800">
                <a:solidFill>
                  <a:schemeClr val="lt1"/>
                </a:solidFill>
              </a:rPr>
              <a:t>We are </a:t>
            </a:r>
            <a:r>
              <a:rPr lang="en-GB" sz="2800" b="1">
                <a:solidFill>
                  <a:schemeClr val="lt1"/>
                </a:solidFill>
              </a:rPr>
              <a:t>responsive</a:t>
            </a:r>
          </a:p>
        </p:txBody>
      </p:sp>
      <p:sp>
        <p:nvSpPr>
          <p:cNvPr id="113" name="Shape 113"/>
          <p:cNvSpPr txBox="1"/>
          <p:nvPr/>
        </p:nvSpPr>
        <p:spPr>
          <a:xfrm>
            <a:off x="316775" y="5340270"/>
            <a:ext cx="9930300" cy="6621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2800">
                <a:solidFill>
                  <a:schemeClr val="lt1"/>
                </a:solidFill>
              </a:rPr>
              <a:t>We are </a:t>
            </a:r>
            <a:r>
              <a:rPr lang="en-GB" sz="2800" b="1">
                <a:solidFill>
                  <a:schemeClr val="lt1"/>
                </a:solidFill>
              </a:rPr>
              <a:t>reliable</a:t>
            </a:r>
          </a:p>
        </p:txBody>
      </p:sp>
      <p:sp>
        <p:nvSpPr>
          <p:cNvPr id="114" name="Shape 114"/>
          <p:cNvSpPr txBox="1"/>
          <p:nvPr/>
        </p:nvSpPr>
        <p:spPr>
          <a:xfrm>
            <a:off x="316775" y="6087176"/>
            <a:ext cx="9930300" cy="6621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2800">
                <a:solidFill>
                  <a:schemeClr val="lt1"/>
                </a:solidFill>
              </a:rPr>
              <a:t>We are</a:t>
            </a:r>
            <a:r>
              <a:rPr lang="en-GB" sz="2800" b="1">
                <a:solidFill>
                  <a:schemeClr val="lt1"/>
                </a:solidFill>
              </a:rPr>
              <a:t> empowering </a:t>
            </a:r>
          </a:p>
        </p:txBody>
      </p:sp>
      <p:sp>
        <p:nvSpPr>
          <p:cNvPr id="115" name="Shape 115"/>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Our Values</a:t>
            </a:r>
          </a:p>
        </p:txBody>
      </p:sp>
      <p:cxnSp>
        <p:nvCxnSpPr>
          <p:cNvPr id="116" name="Shape 116"/>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4049762" y="1013775"/>
            <a:ext cx="6484588" cy="6438470"/>
          </a:xfrm>
          <a:prstGeom prst="rect">
            <a:avLst/>
          </a:prstGeom>
          <a:noFill/>
          <a:ln>
            <a:noFill/>
          </a:ln>
        </p:spPr>
        <p:txBody>
          <a:bodyPr lIns="91425" tIns="91425" rIns="91425" bIns="91425" anchor="t" anchorCtr="0">
            <a:noAutofit/>
          </a:bodyPr>
          <a:lstStyle/>
          <a:p>
            <a:pPr lvl="0" rtl="0">
              <a:lnSpc>
                <a:spcPct val="100000"/>
              </a:lnSpc>
              <a:spcBef>
                <a:spcPts val="0"/>
              </a:spcBef>
              <a:buClr>
                <a:schemeClr val="dk1"/>
              </a:buClr>
              <a:buSzPct val="25000"/>
              <a:buFont typeface="Arial"/>
              <a:buNone/>
            </a:pPr>
            <a:r>
              <a:rPr lang="en-GB" sz="4400" b="1" dirty="0">
                <a:solidFill>
                  <a:srgbClr val="00B0F0"/>
                </a:solidFill>
              </a:rPr>
              <a:t>Our vision </a:t>
            </a:r>
            <a:r>
              <a:rPr lang="en-GB" sz="4400" b="1" dirty="0">
                <a:solidFill>
                  <a:srgbClr val="283377"/>
                </a:solidFill>
              </a:rPr>
              <a:t>is that all children in care, care leavers, those living away from home or working with children’s services have </a:t>
            </a:r>
            <a:r>
              <a:rPr lang="en-GB" sz="4400" b="1" dirty="0">
                <a:solidFill>
                  <a:srgbClr val="00B0F0"/>
                </a:solidFill>
              </a:rPr>
              <a:t>access to their rights and entitlements and have their voices heard.</a:t>
            </a:r>
          </a:p>
          <a:p>
            <a:pPr lvl="0" rtl="0">
              <a:lnSpc>
                <a:spcPct val="100000"/>
              </a:lnSpc>
              <a:spcBef>
                <a:spcPts val="0"/>
              </a:spcBef>
              <a:buClr>
                <a:schemeClr val="dk1"/>
              </a:buClr>
              <a:buSzPct val="25000"/>
              <a:buFont typeface="Arial"/>
              <a:buNone/>
            </a:pPr>
            <a:endParaRPr lang="en-GB" sz="4000" b="1" dirty="0">
              <a:solidFill>
                <a:srgbClr val="283377"/>
              </a:solidFill>
            </a:endParaRPr>
          </a:p>
          <a:p>
            <a:pPr lvl="0" rtl="0">
              <a:lnSpc>
                <a:spcPct val="100000"/>
              </a:lnSpc>
              <a:spcBef>
                <a:spcPts val="0"/>
              </a:spcBef>
              <a:buClr>
                <a:schemeClr val="dk1"/>
              </a:buClr>
              <a:buSzPct val="25000"/>
              <a:buFont typeface="Arial"/>
              <a:buNone/>
            </a:pPr>
            <a:endParaRPr lang="en-GB" sz="4000" b="1" dirty="0">
              <a:solidFill>
                <a:srgbClr val="283377"/>
              </a:solidFill>
            </a:endParaRPr>
          </a:p>
        </p:txBody>
      </p:sp>
      <p:sp>
        <p:nvSpPr>
          <p:cNvPr id="93" name="Shape 93"/>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Our vision for the future</a:t>
            </a:r>
          </a:p>
        </p:txBody>
      </p:sp>
      <p:cxnSp>
        <p:nvCxnSpPr>
          <p:cNvPr id="94" name="Shape 94"/>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
        <p:nvSpPr>
          <p:cNvPr id="2" name="TextBox 1"/>
          <p:cNvSpPr txBox="1"/>
          <p:nvPr/>
        </p:nvSpPr>
        <p:spPr>
          <a:xfrm>
            <a:off x="377354" y="1259557"/>
            <a:ext cx="3240360" cy="1231106"/>
          </a:xfrm>
          <a:prstGeom prst="rect">
            <a:avLst/>
          </a:prstGeom>
          <a:noFill/>
        </p:spPr>
        <p:txBody>
          <a:bodyPr wrap="square" rtlCol="0">
            <a:spAutoFit/>
          </a:bodyPr>
          <a:lstStyle/>
          <a:p>
            <a:pPr lvl="0"/>
            <a:r>
              <a:rPr lang="en-GB" sz="1500" dirty="0">
                <a:solidFill>
                  <a:srgbClr val="283377"/>
                </a:solidFill>
              </a:rPr>
              <a:t>A vision is important in ensuring that everything we do is helping us drive towards a bigger goal and ambition.</a:t>
            </a:r>
            <a:endParaRPr lang="en-GB" sz="1500" b="1" dirty="0">
              <a:solidFill>
                <a:srgbClr val="283377"/>
              </a:solidFill>
            </a:endParaRP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259200" y="261000"/>
            <a:ext cx="10224000" cy="529200"/>
          </a:xfrm>
          <a:prstGeom prst="rect">
            <a:avLst/>
          </a:prstGeom>
          <a:noFill/>
          <a:ln>
            <a:noFill/>
          </a:ln>
        </p:spPr>
        <p:txBody>
          <a:bodyPr lIns="91425" tIns="91425" rIns="91425" bIns="91425" anchor="t" anchorCtr="0">
            <a:noAutofit/>
          </a:bodyPr>
          <a:lstStyle/>
          <a:p>
            <a:pPr lvl="0" rtl="0">
              <a:spcBef>
                <a:spcPts val="0"/>
              </a:spcBef>
              <a:buNone/>
            </a:pPr>
            <a:r>
              <a:rPr lang="en-GB" sz="2500" b="1" dirty="0">
                <a:solidFill>
                  <a:srgbClr val="283377"/>
                </a:solidFill>
              </a:rPr>
              <a:t>Our beliefs</a:t>
            </a:r>
          </a:p>
        </p:txBody>
      </p:sp>
      <p:sp>
        <p:nvSpPr>
          <p:cNvPr id="100" name="Shape 100"/>
          <p:cNvSpPr txBox="1"/>
          <p:nvPr/>
        </p:nvSpPr>
        <p:spPr>
          <a:xfrm>
            <a:off x="3322175" y="4995575"/>
            <a:ext cx="9639600" cy="815100"/>
          </a:xfrm>
          <a:prstGeom prst="rect">
            <a:avLst/>
          </a:prstGeom>
          <a:noFill/>
          <a:ln>
            <a:noFill/>
          </a:ln>
        </p:spPr>
        <p:txBody>
          <a:bodyPr lIns="91425" tIns="91425" rIns="91425" bIns="91425" anchor="t" anchorCtr="0">
            <a:noAutofit/>
          </a:bodyPr>
          <a:lstStyle/>
          <a:p>
            <a:pPr lvl="0" rtl="0">
              <a:spcBef>
                <a:spcPts val="0"/>
              </a:spcBef>
              <a:buNone/>
            </a:pPr>
            <a:endParaRPr sz="1800" i="1">
              <a:solidFill>
                <a:srgbClr val="1C4587"/>
              </a:solidFill>
            </a:endParaRPr>
          </a:p>
        </p:txBody>
      </p:sp>
      <p:cxnSp>
        <p:nvCxnSpPr>
          <p:cNvPr id="101" name="Shape 101"/>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
        <p:nvSpPr>
          <p:cNvPr id="102" name="Shape 102"/>
          <p:cNvSpPr txBox="1"/>
          <p:nvPr/>
        </p:nvSpPr>
        <p:spPr>
          <a:xfrm>
            <a:off x="2943450" y="1013775"/>
            <a:ext cx="7590900" cy="46536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GB" sz="5500" b="1" dirty="0">
                <a:solidFill>
                  <a:srgbClr val="283377"/>
                </a:solidFill>
              </a:rPr>
              <a:t>We believe children and young people have rights, no matter what. </a:t>
            </a:r>
            <a:r>
              <a:rPr lang="en-GB" sz="5500" b="1" dirty="0">
                <a:solidFill>
                  <a:srgbClr val="008ACF"/>
                </a:solidFill>
              </a:rPr>
              <a:t>We believe that their voices and opinions matter and should be respected.</a:t>
            </a:r>
          </a:p>
          <a:p>
            <a:pPr lvl="0" rtl="0">
              <a:lnSpc>
                <a:spcPct val="100000"/>
              </a:lnSpc>
              <a:spcBef>
                <a:spcPts val="0"/>
              </a:spcBef>
              <a:buClr>
                <a:schemeClr val="dk1"/>
              </a:buClr>
              <a:buFont typeface="Arial"/>
              <a:buNone/>
            </a:pPr>
            <a:endParaRPr sz="5500" b="1" dirty="0">
              <a:solidFill>
                <a:srgbClr val="283377"/>
              </a:solidFill>
            </a:endParaRPr>
          </a:p>
        </p:txBody>
      </p:sp>
      <p:sp>
        <p:nvSpPr>
          <p:cNvPr id="103" name="Shape 103"/>
          <p:cNvSpPr txBox="1"/>
          <p:nvPr/>
        </p:nvSpPr>
        <p:spPr>
          <a:xfrm>
            <a:off x="259200" y="1207100"/>
            <a:ext cx="2513700" cy="4653600"/>
          </a:xfrm>
          <a:prstGeom prst="rect">
            <a:avLst/>
          </a:prstGeom>
          <a:noFill/>
          <a:ln>
            <a:noFill/>
          </a:ln>
        </p:spPr>
        <p:txBody>
          <a:bodyPr lIns="91425" tIns="91425" rIns="91425" bIns="91425" anchor="t" anchorCtr="0">
            <a:noAutofit/>
          </a:bodyPr>
          <a:lstStyle/>
          <a:p>
            <a:pPr lvl="0">
              <a:spcBef>
                <a:spcPts val="0"/>
              </a:spcBef>
              <a:buClr>
                <a:schemeClr val="dk1"/>
              </a:buClr>
              <a:buSzPct val="73333"/>
              <a:buFont typeface="Arial"/>
              <a:buNone/>
            </a:pPr>
            <a:r>
              <a:rPr lang="en-GB" sz="1500" dirty="0">
                <a:solidFill>
                  <a:srgbClr val="283377"/>
                </a:solidFill>
              </a:rPr>
              <a:t>Underpinning our vision are two core beliefs. These beliefs are at the forefront of everything we do, from our work giving advice to young people who most need it, to influencing policy at a national level. </a:t>
            </a:r>
          </a:p>
          <a:p>
            <a:pPr lvl="0">
              <a:spcBef>
                <a:spcPts val="0"/>
              </a:spcBef>
              <a:buClr>
                <a:schemeClr val="dk1"/>
              </a:buClr>
              <a:buFont typeface="Arial"/>
              <a:buNone/>
            </a:pPr>
            <a:endParaRPr sz="1500" i="1" dirty="0">
              <a:solidFill>
                <a:srgbClr val="1C4587"/>
              </a:solidFill>
            </a:endParaRPr>
          </a:p>
          <a:p>
            <a:pPr lvl="0" rtl="0">
              <a:spcBef>
                <a:spcPts val="0"/>
              </a:spcBef>
              <a:buNone/>
            </a:pPr>
            <a:endParaRPr sz="1500" dirty="0">
              <a:solidFill>
                <a:srgbClr val="28337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6" name="Shape 146"/>
          <p:cNvCxnSpPr/>
          <p:nvPr/>
        </p:nvCxnSpPr>
        <p:spPr>
          <a:xfrm>
            <a:off x="294375" y="910050"/>
            <a:ext cx="9930300" cy="0"/>
          </a:xfrm>
          <a:prstGeom prst="straightConnector1">
            <a:avLst/>
          </a:prstGeom>
          <a:noFill/>
          <a:ln w="19050" cap="flat" cmpd="sng">
            <a:solidFill>
              <a:srgbClr val="93113C"/>
            </a:solidFill>
            <a:prstDash val="solid"/>
            <a:round/>
            <a:headEnd type="none" w="lg" len="lg"/>
            <a:tailEnd type="none" w="lg" len="lg"/>
          </a:ln>
        </p:spPr>
      </p:cxnSp>
      <p:sp>
        <p:nvSpPr>
          <p:cNvPr id="147" name="Shape 147"/>
          <p:cNvSpPr txBox="1"/>
          <p:nvPr/>
        </p:nvSpPr>
        <p:spPr>
          <a:xfrm>
            <a:off x="293925" y="1619597"/>
            <a:ext cx="10108800" cy="1287726"/>
          </a:xfrm>
          <a:prstGeom prst="rect">
            <a:avLst/>
          </a:prstGeom>
          <a:noFill/>
          <a:ln>
            <a:noFill/>
          </a:ln>
        </p:spPr>
        <p:txBody>
          <a:bodyPr lIns="91425" tIns="91425" rIns="91425" bIns="91425" anchor="t" anchorCtr="0">
            <a:noAutofit/>
          </a:bodyPr>
          <a:lstStyle/>
          <a:p>
            <a:pPr marL="285750" lvl="0" indent="-285750">
              <a:spcBef>
                <a:spcPts val="0"/>
              </a:spcBef>
              <a:buFont typeface="Arial" panose="020B0604020202020204" pitchFamily="34" charset="0"/>
              <a:buChar char="•"/>
            </a:pPr>
            <a:r>
              <a:rPr lang="en-GB" sz="2500" b="1" dirty="0">
                <a:solidFill>
                  <a:srgbClr val="00B0F0"/>
                </a:solidFill>
              </a:rPr>
              <a:t>“Just that letter had some influence because it made stuff happen. If something simple like that can happen from a letter then they can really help a lot of people.” </a:t>
            </a:r>
          </a:p>
          <a:p>
            <a:pPr lvl="0">
              <a:spcBef>
                <a:spcPts val="0"/>
              </a:spcBef>
              <a:buNone/>
            </a:pPr>
            <a:endParaRPr sz="1600" b="1" dirty="0">
              <a:solidFill>
                <a:srgbClr val="93113C"/>
              </a:solidFill>
            </a:endParaRPr>
          </a:p>
        </p:txBody>
      </p:sp>
      <p:sp>
        <p:nvSpPr>
          <p:cNvPr id="148" name="Shape 148"/>
          <p:cNvSpPr txBox="1"/>
          <p:nvPr/>
        </p:nvSpPr>
        <p:spPr>
          <a:xfrm>
            <a:off x="411600" y="413400"/>
            <a:ext cx="10224000" cy="529200"/>
          </a:xfrm>
          <a:prstGeom prst="rect">
            <a:avLst/>
          </a:prstGeom>
          <a:noFill/>
          <a:ln>
            <a:noFill/>
          </a:ln>
        </p:spPr>
        <p:txBody>
          <a:bodyPr lIns="91425" tIns="91425" rIns="91425" bIns="91425" anchor="t" anchorCtr="0">
            <a:noAutofit/>
          </a:bodyPr>
          <a:lstStyle/>
          <a:p>
            <a:pPr lvl="0" rtl="0">
              <a:spcBef>
                <a:spcPts val="0"/>
              </a:spcBef>
              <a:buNone/>
            </a:pPr>
            <a:endParaRPr sz="2800">
              <a:solidFill>
                <a:srgbClr val="FFFFFF"/>
              </a:solidFill>
            </a:endParaRPr>
          </a:p>
        </p:txBody>
      </p:sp>
      <p:sp>
        <p:nvSpPr>
          <p:cNvPr id="149" name="Shape 149"/>
          <p:cNvSpPr txBox="1"/>
          <p:nvPr/>
        </p:nvSpPr>
        <p:spPr>
          <a:xfrm>
            <a:off x="259200" y="261000"/>
            <a:ext cx="10224000" cy="529200"/>
          </a:xfrm>
          <a:prstGeom prst="rect">
            <a:avLst/>
          </a:prstGeom>
          <a:noFill/>
          <a:ln>
            <a:noFill/>
          </a:ln>
        </p:spPr>
        <p:txBody>
          <a:bodyPr lIns="91425" tIns="91425" rIns="91425" bIns="91425" anchor="t" anchorCtr="0">
            <a:noAutofit/>
          </a:bodyPr>
          <a:lstStyle/>
          <a:p>
            <a:pPr lvl="0" rtl="0">
              <a:spcBef>
                <a:spcPts val="0"/>
              </a:spcBef>
              <a:buNone/>
            </a:pPr>
            <a:r>
              <a:rPr lang="en-GB" sz="2500" b="1" dirty="0">
                <a:solidFill>
                  <a:srgbClr val="002060"/>
                </a:solidFill>
              </a:rPr>
              <a:t>What young people say</a:t>
            </a:r>
          </a:p>
        </p:txBody>
      </p:sp>
      <p:sp>
        <p:nvSpPr>
          <p:cNvPr id="2" name="Rectangle 1"/>
          <p:cNvSpPr/>
          <p:nvPr/>
        </p:nvSpPr>
        <p:spPr>
          <a:xfrm>
            <a:off x="236325" y="3419797"/>
            <a:ext cx="10224000" cy="2723823"/>
          </a:xfrm>
          <a:prstGeom prst="rect">
            <a:avLst/>
          </a:prstGeom>
        </p:spPr>
        <p:txBody>
          <a:bodyPr wrap="square">
            <a:spAutoFit/>
          </a:bodyPr>
          <a:lstStyle/>
          <a:p>
            <a:pPr marL="285750" lvl="0" indent="-285750">
              <a:buFont typeface="Arial" panose="020B0604020202020204" pitchFamily="34" charset="0"/>
              <a:buChar char="•"/>
            </a:pPr>
            <a:r>
              <a:rPr lang="en-GB" sz="2500" b="1" dirty="0">
                <a:solidFill>
                  <a:srgbClr val="0070C0"/>
                </a:solidFill>
              </a:rPr>
              <a:t>“[Staff at the Help at Hand service] have been really helpful to me, it has been insurmountable help, it has been really life changing stuff.” </a:t>
            </a:r>
          </a:p>
          <a:p>
            <a:pPr marL="285750" lvl="0" indent="-285750">
              <a:buFont typeface="Arial" panose="020B0604020202020204" pitchFamily="34" charset="0"/>
              <a:buChar char="•"/>
            </a:pPr>
            <a:endParaRPr lang="en-GB" sz="1600" b="1" dirty="0">
              <a:solidFill>
                <a:srgbClr val="0070C0"/>
              </a:solidFill>
            </a:endParaRPr>
          </a:p>
          <a:p>
            <a:pPr marL="285750" lvl="0" indent="-285750">
              <a:buFont typeface="Arial" panose="020B0604020202020204" pitchFamily="34" charset="0"/>
              <a:buChar char="•"/>
            </a:pPr>
            <a:endParaRPr lang="en-GB" sz="1600" b="1" dirty="0">
              <a:solidFill>
                <a:srgbClr val="0070C0"/>
              </a:solidFill>
            </a:endParaRPr>
          </a:p>
          <a:p>
            <a:pPr marL="285750" lvl="0" indent="-285750">
              <a:buFont typeface="Arial" panose="020B0604020202020204" pitchFamily="34" charset="0"/>
              <a:buChar char="•"/>
            </a:pPr>
            <a:endParaRPr lang="en-GB" sz="1600" b="1" dirty="0">
              <a:solidFill>
                <a:srgbClr val="0070C0"/>
              </a:solidFill>
            </a:endParaRPr>
          </a:p>
          <a:p>
            <a:pPr lvl="0"/>
            <a:br>
              <a:rPr lang="en-GB" sz="1600" b="1" dirty="0">
                <a:solidFill>
                  <a:srgbClr val="0070C0"/>
                </a:solidFill>
              </a:rPr>
            </a:br>
            <a:br>
              <a:rPr lang="en-GB" sz="1600" b="1" dirty="0">
                <a:solidFill>
                  <a:srgbClr val="0070C0"/>
                </a:solidFill>
              </a:rPr>
            </a:br>
            <a:endParaRPr lang="en-GB" sz="1600" i="1" dirty="0">
              <a:solidFill>
                <a:srgbClr val="0070C0"/>
              </a:solidFill>
            </a:endParaRPr>
          </a:p>
        </p:txBody>
      </p:sp>
      <p:sp>
        <p:nvSpPr>
          <p:cNvPr id="3" name="TextBox 2"/>
          <p:cNvSpPr txBox="1"/>
          <p:nvPr/>
        </p:nvSpPr>
        <p:spPr>
          <a:xfrm>
            <a:off x="413325" y="5147989"/>
            <a:ext cx="9551622" cy="1246495"/>
          </a:xfrm>
          <a:prstGeom prst="rect">
            <a:avLst/>
          </a:prstGeom>
          <a:noFill/>
        </p:spPr>
        <p:txBody>
          <a:bodyPr wrap="square" rtlCol="0">
            <a:spAutoFit/>
          </a:bodyPr>
          <a:lstStyle/>
          <a:p>
            <a:pPr marL="342900" indent="-342900">
              <a:buFont typeface="Arial" panose="020B0604020202020204" pitchFamily="34" charset="0"/>
              <a:buChar char="•"/>
            </a:pPr>
            <a:r>
              <a:rPr lang="en-GB" sz="2500" b="1" dirty="0">
                <a:solidFill>
                  <a:srgbClr val="00B0F0"/>
                </a:solidFill>
              </a:rPr>
              <a:t>“Without [Help at Hand] I wouldn’t have made it this far.  Thank you for believing me and getting me the support I needed!”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335400" y="1055450"/>
            <a:ext cx="9037200" cy="6494400"/>
          </a:xfrm>
          <a:prstGeom prst="rect">
            <a:avLst/>
          </a:prstGeom>
          <a:noFill/>
          <a:ln>
            <a:noFill/>
          </a:ln>
        </p:spPr>
        <p:txBody>
          <a:bodyPr lIns="91425" tIns="91425" rIns="91425" bIns="91425" anchor="t" anchorCtr="0">
            <a:noAutofit/>
          </a:bodyPr>
          <a:lstStyle/>
          <a:p>
            <a:pPr lvl="0" rtl="0">
              <a:spcBef>
                <a:spcPts val="0"/>
              </a:spcBef>
              <a:buClr>
                <a:srgbClr val="000000"/>
              </a:buClr>
              <a:buSzPct val="27500"/>
              <a:buFont typeface="Arial"/>
              <a:buNone/>
            </a:pPr>
            <a:r>
              <a:rPr lang="en-GB" sz="2500" b="1" dirty="0">
                <a:solidFill>
                  <a:srgbClr val="00B0F0"/>
                </a:solidFill>
              </a:rPr>
              <a:t>“They were very helpful. They gave me good advice, spoke to the young person themselves and were quickly on the case writing to the local authorities involved. They didn’t get dragged into one particular side and kept me in touch with what was happening.” </a:t>
            </a:r>
            <a:br>
              <a:rPr lang="en-GB" sz="3000" b="1" dirty="0">
                <a:solidFill>
                  <a:srgbClr val="00B0F0"/>
                </a:solidFill>
              </a:rPr>
            </a:br>
            <a:br>
              <a:rPr lang="en-GB" sz="3000" b="1" dirty="0">
                <a:solidFill>
                  <a:srgbClr val="00B0F0"/>
                </a:solidFill>
              </a:rPr>
            </a:br>
            <a:r>
              <a:rPr lang="en-GB" sz="2000" i="1" dirty="0">
                <a:solidFill>
                  <a:srgbClr val="00B0F0"/>
                </a:solidFill>
              </a:rPr>
              <a:t>Professional (advocate) who used the service</a:t>
            </a:r>
          </a:p>
        </p:txBody>
      </p:sp>
      <p:sp>
        <p:nvSpPr>
          <p:cNvPr id="140" name="Shape 140"/>
          <p:cNvSpPr txBox="1"/>
          <p:nvPr/>
        </p:nvSpPr>
        <p:spPr>
          <a:xfrm>
            <a:off x="259200" y="261000"/>
            <a:ext cx="10224000" cy="529200"/>
          </a:xfrm>
          <a:prstGeom prst="rect">
            <a:avLst/>
          </a:prstGeom>
          <a:noFill/>
          <a:ln>
            <a:noFill/>
          </a:ln>
        </p:spPr>
        <p:txBody>
          <a:bodyPr lIns="91425" tIns="91425" rIns="91425" bIns="91425" anchor="t" anchorCtr="0">
            <a:noAutofit/>
          </a:bodyPr>
          <a:lstStyle/>
          <a:p>
            <a:pPr lvl="0" rtl="0">
              <a:spcBef>
                <a:spcPts val="0"/>
              </a:spcBef>
              <a:buNone/>
            </a:pPr>
            <a:r>
              <a:rPr lang="en-GB" sz="2500" b="1" dirty="0">
                <a:solidFill>
                  <a:srgbClr val="002060"/>
                </a:solidFill>
              </a:rPr>
              <a:t>What professionals say</a:t>
            </a:r>
          </a:p>
        </p:txBody>
      </p:sp>
      <p:cxnSp>
        <p:nvCxnSpPr>
          <p:cNvPr id="141" name="Shape 141"/>
          <p:cNvCxnSpPr/>
          <p:nvPr/>
        </p:nvCxnSpPr>
        <p:spPr>
          <a:xfrm>
            <a:off x="294375" y="910050"/>
            <a:ext cx="9930300" cy="0"/>
          </a:xfrm>
          <a:prstGeom prst="straightConnector1">
            <a:avLst/>
          </a:prstGeom>
          <a:noFill/>
          <a:ln w="19050" cap="flat" cmpd="sng">
            <a:solidFill>
              <a:srgbClr val="93113C"/>
            </a:solidFill>
            <a:prstDash val="solid"/>
            <a:round/>
            <a:headEnd type="none" w="lg" len="lg"/>
            <a:tailEnd type="non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Sample materials: posters, flyers, wallet cards and stickers</a:t>
            </a:r>
          </a:p>
        </p:txBody>
      </p:sp>
      <p:cxnSp>
        <p:nvCxnSpPr>
          <p:cNvPr id="301" name="Shape 301"/>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20" y="1115541"/>
            <a:ext cx="9641522" cy="624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411600" y="323453"/>
            <a:ext cx="10108800" cy="6812872"/>
          </a:xfrm>
          <a:prstGeom prst="rect">
            <a:avLst/>
          </a:prstGeom>
          <a:noFill/>
          <a:ln>
            <a:noFill/>
          </a:ln>
        </p:spPr>
        <p:txBody>
          <a:bodyPr lIns="91425" tIns="91425" rIns="91425" bIns="91425" anchor="t" anchorCtr="0">
            <a:noAutofit/>
          </a:bodyPr>
          <a:lstStyle/>
          <a:p>
            <a:pPr lvl="0" rtl="0">
              <a:spcBef>
                <a:spcPts val="0"/>
              </a:spcBef>
              <a:buNone/>
            </a:pPr>
            <a:r>
              <a:rPr lang="en-GB" sz="3200" b="1" dirty="0">
                <a:solidFill>
                  <a:srgbClr val="283377"/>
                </a:solidFill>
              </a:rPr>
              <a:t>If you’d like more information about Help at Hand or would like materials to display or distribute, </a:t>
            </a:r>
          </a:p>
          <a:p>
            <a:pPr lvl="0" rtl="0">
              <a:spcBef>
                <a:spcPts val="0"/>
              </a:spcBef>
              <a:buNone/>
            </a:pPr>
            <a:r>
              <a:rPr lang="en-GB" sz="3200" b="1" dirty="0">
                <a:solidFill>
                  <a:srgbClr val="283377"/>
                </a:solidFill>
              </a:rPr>
              <a:t>please get in touch with:</a:t>
            </a:r>
          </a:p>
          <a:p>
            <a:pPr lvl="0" rtl="0">
              <a:spcBef>
                <a:spcPts val="0"/>
              </a:spcBef>
              <a:buNone/>
            </a:pPr>
            <a:endParaRPr lang="en-GB" sz="2000" b="1" dirty="0">
              <a:solidFill>
                <a:srgbClr val="283377"/>
              </a:solidFill>
            </a:endParaRPr>
          </a:p>
          <a:p>
            <a:pPr lvl="0" rtl="0">
              <a:spcBef>
                <a:spcPts val="0"/>
              </a:spcBef>
              <a:buNone/>
            </a:pPr>
            <a:endParaRPr sz="2000" b="1" dirty="0">
              <a:solidFill>
                <a:srgbClr val="283377"/>
              </a:solidFill>
            </a:endParaRPr>
          </a:p>
          <a:p>
            <a:pPr lvl="0">
              <a:spcBef>
                <a:spcPts val="0"/>
              </a:spcBef>
              <a:buNone/>
            </a:pPr>
            <a:r>
              <a:rPr lang="en-GB" sz="2000" b="1" dirty="0">
                <a:solidFill>
                  <a:srgbClr val="283377"/>
                </a:solidFill>
              </a:rPr>
              <a:t>Beatrice Longmore</a:t>
            </a:r>
          </a:p>
          <a:p>
            <a:pPr lvl="0">
              <a:spcBef>
                <a:spcPts val="0"/>
              </a:spcBef>
              <a:buNone/>
            </a:pPr>
            <a:r>
              <a:rPr lang="en-GB" sz="2000" dirty="0">
                <a:solidFill>
                  <a:srgbClr val="283377"/>
                </a:solidFill>
              </a:rPr>
              <a:t>Head of Advice</a:t>
            </a:r>
          </a:p>
          <a:p>
            <a:pPr lvl="0">
              <a:spcBef>
                <a:spcPts val="0"/>
              </a:spcBef>
              <a:buNone/>
            </a:pPr>
            <a:r>
              <a:rPr lang="en-GB" sz="2000" dirty="0">
                <a:solidFill>
                  <a:srgbClr val="283377"/>
                </a:solidFill>
              </a:rPr>
              <a:t>Help at Hand </a:t>
            </a:r>
          </a:p>
          <a:p>
            <a:pPr lvl="0">
              <a:spcBef>
                <a:spcPts val="0"/>
              </a:spcBef>
              <a:buNone/>
            </a:pPr>
            <a:r>
              <a:rPr lang="en-GB" sz="2000" i="1" dirty="0">
                <a:solidFill>
                  <a:srgbClr val="283377"/>
                </a:solidFill>
              </a:rPr>
              <a:t>Beatrice</a:t>
            </a:r>
            <a:r>
              <a:rPr lang="en-GB" sz="2000" i="1">
                <a:solidFill>
                  <a:srgbClr val="283377"/>
                </a:solidFill>
              </a:rPr>
              <a:t>.Longmore@</a:t>
            </a:r>
            <a:r>
              <a:rPr lang="en-GB" sz="2000" i="1" dirty="0">
                <a:solidFill>
                  <a:srgbClr val="283377"/>
                </a:solidFill>
              </a:rPr>
              <a:t>childrenscommissioner.gov.uk</a:t>
            </a:r>
            <a:endParaRPr sz="2000" dirty="0">
              <a:solidFill>
                <a:srgbClr val="283377"/>
              </a:solidFill>
            </a:endParaRPr>
          </a:p>
          <a:p>
            <a:pPr lvl="0">
              <a:spcBef>
                <a:spcPts val="0"/>
              </a:spcBef>
              <a:buNone/>
            </a:pPr>
            <a:endParaRPr lang="en-GB" sz="2000" dirty="0">
              <a:solidFill>
                <a:srgbClr val="283377"/>
              </a:solidFill>
            </a:endParaRPr>
          </a:p>
          <a:p>
            <a:pPr lvl="0">
              <a:spcBef>
                <a:spcPts val="0"/>
              </a:spcBef>
              <a:buNone/>
            </a:pPr>
            <a:endParaRPr sz="2500"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i="1"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b="1" dirty="0">
              <a:solidFill>
                <a:srgbClr val="1C4587"/>
              </a:solidFill>
            </a:endParaRPr>
          </a:p>
          <a:p>
            <a:pPr lvl="0" rtl="0">
              <a:spcBef>
                <a:spcPts val="0"/>
              </a:spcBef>
              <a:buNone/>
            </a:pPr>
            <a:endParaRPr sz="3000" i="1" dirty="0">
              <a:solidFill>
                <a:srgbClr val="1C4587"/>
              </a:solidFill>
            </a:endParaRPr>
          </a:p>
          <a:p>
            <a:pPr lvl="0" rtl="0">
              <a:spcBef>
                <a:spcPts val="0"/>
              </a:spcBef>
              <a:buNone/>
            </a:pPr>
            <a:endParaRPr sz="3000" i="1" dirty="0">
              <a:solidFill>
                <a:srgbClr val="1C4587"/>
              </a:solidFill>
            </a:endParaRPr>
          </a:p>
        </p:txBody>
      </p:sp>
      <p:pic>
        <p:nvPicPr>
          <p:cNvPr id="3" name="Shape 313" descr="CC_Logo_RGB_Hi.jpg"/>
          <p:cNvPicPr preferRelativeResize="0"/>
          <p:nvPr/>
        </p:nvPicPr>
        <p:blipFill>
          <a:blip r:embed="rId3">
            <a:alphaModFix/>
          </a:blip>
          <a:stretch>
            <a:fillRect/>
          </a:stretch>
        </p:blipFill>
        <p:spPr>
          <a:xfrm>
            <a:off x="3436270" y="4499917"/>
            <a:ext cx="3754659" cy="1586480"/>
          </a:xfrm>
          <a:prstGeom prst="rect">
            <a:avLst/>
          </a:prstGeom>
          <a:noFill/>
          <a:ln>
            <a:noFill/>
          </a:ln>
        </p:spPr>
      </p:pic>
      <p:sp>
        <p:nvSpPr>
          <p:cNvPr id="4" name="Shape 312"/>
          <p:cNvSpPr txBox="1"/>
          <p:nvPr/>
        </p:nvSpPr>
        <p:spPr>
          <a:xfrm>
            <a:off x="259200" y="6480000"/>
            <a:ext cx="10108800" cy="504000"/>
          </a:xfrm>
          <a:prstGeom prst="rect">
            <a:avLst/>
          </a:prstGeom>
          <a:noFill/>
          <a:ln>
            <a:noFill/>
          </a:ln>
        </p:spPr>
        <p:txBody>
          <a:bodyPr lIns="91425" tIns="91425" rIns="91425" bIns="91425" anchor="t" anchorCtr="0">
            <a:noAutofit/>
          </a:bodyPr>
          <a:lstStyle/>
          <a:p>
            <a:pPr lvl="0" algn="ctr" rtl="0">
              <a:spcBef>
                <a:spcPts val="0"/>
              </a:spcBef>
              <a:buNone/>
            </a:pPr>
            <a:r>
              <a:rPr lang="en-GB" sz="2300" b="1" dirty="0">
                <a:solidFill>
                  <a:srgbClr val="283377"/>
                </a:solidFill>
              </a:rPr>
              <a:t>Help at Hand | The Children’s Commissioner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289725" y="230475"/>
            <a:ext cx="10224000" cy="6494400"/>
          </a:xfrm>
          <a:prstGeom prst="rect">
            <a:avLst/>
          </a:prstGeom>
          <a:solidFill>
            <a:srgbClr val="FFFFFF"/>
          </a:solidFill>
          <a:ln>
            <a:noFill/>
          </a:ln>
        </p:spPr>
        <p:txBody>
          <a:bodyPr lIns="91425" tIns="91425" rIns="91425" bIns="91425" anchor="t" anchorCtr="0">
            <a:noAutofit/>
          </a:bodyPr>
          <a:lstStyle/>
          <a:p>
            <a:r>
              <a:rPr lang="en-GB" sz="2500" b="1" dirty="0">
                <a:solidFill>
                  <a:srgbClr val="002060"/>
                </a:solidFill>
              </a:rPr>
              <a:t>About Help at Hand</a:t>
            </a:r>
          </a:p>
          <a:p>
            <a:pPr lvl="0" rtl="0">
              <a:spcBef>
                <a:spcPts val="0"/>
              </a:spcBef>
              <a:buNone/>
            </a:pPr>
            <a:endParaRPr sz="3200" i="1" dirty="0">
              <a:solidFill>
                <a:srgbClr val="002060"/>
              </a:solidFill>
            </a:endParaRPr>
          </a:p>
          <a:p>
            <a:r>
              <a:rPr lang="en-GB" sz="2000" dirty="0">
                <a:solidFill>
                  <a:srgbClr val="002060"/>
                </a:solidFill>
              </a:rPr>
              <a:t>The Children’s Commissioner for England, Dame Rachel de Souza, has a legal duty to promote and protect the rights of children and make sure that their voices and views are heard and taken seriously.  </a:t>
            </a:r>
          </a:p>
          <a:p>
            <a:endParaRPr lang="en-GB" sz="2000" dirty="0">
              <a:solidFill>
                <a:srgbClr val="002060"/>
              </a:solidFill>
            </a:endParaRPr>
          </a:p>
          <a:p>
            <a:r>
              <a:rPr lang="en-GB" sz="2000" dirty="0">
                <a:solidFill>
                  <a:srgbClr val="002060"/>
                </a:solidFill>
              </a:rPr>
              <a:t>The law says that she must have a special regard for children in care, care leavers, children living away from home and those working with children’s services and that she must provide advice, assistance and representation to children in this group. That’s where </a:t>
            </a:r>
            <a:r>
              <a:rPr lang="en-GB" sz="2000" b="1" dirty="0">
                <a:solidFill>
                  <a:srgbClr val="002060"/>
                </a:solidFill>
              </a:rPr>
              <a:t>Help at Hand </a:t>
            </a:r>
            <a:r>
              <a:rPr lang="en-GB" sz="2000" dirty="0">
                <a:solidFill>
                  <a:srgbClr val="002060"/>
                </a:solidFill>
              </a:rPr>
              <a:t>comes in!</a:t>
            </a:r>
          </a:p>
          <a:p>
            <a:endParaRPr lang="en-GB" sz="2000" dirty="0">
              <a:solidFill>
                <a:srgbClr val="002060"/>
              </a:solidFill>
            </a:endParaRPr>
          </a:p>
          <a:p>
            <a:r>
              <a:rPr lang="en-GB" sz="2000" b="1" dirty="0">
                <a:solidFill>
                  <a:srgbClr val="002060"/>
                </a:solidFill>
              </a:rPr>
              <a:t>Help at Hand </a:t>
            </a:r>
            <a:r>
              <a:rPr lang="en-GB" sz="2000" dirty="0">
                <a:solidFill>
                  <a:srgbClr val="002060"/>
                </a:solidFill>
              </a:rPr>
              <a:t>is the Children’s Commissioner’s advice line for children and young people in care, care leavers, children living away from home and those working with children’s services. We also provide advice to professionals on behalf of these children but always aim to include the young person wherever possible.</a:t>
            </a:r>
          </a:p>
          <a:p>
            <a:endParaRPr lang="en-GB" sz="2000" dirty="0">
              <a:solidFill>
                <a:srgbClr val="002060"/>
              </a:solidFill>
            </a:endParaRPr>
          </a:p>
          <a:p>
            <a:r>
              <a:rPr lang="en-GB" sz="2000" dirty="0">
                <a:solidFill>
                  <a:srgbClr val="002060"/>
                </a:solidFill>
              </a:rPr>
              <a:t>Our advice line is independent of Government and is here to make sure that vulnerable young people know their rights and that their rights are upheld by those who make decisions about their lives.</a:t>
            </a:r>
          </a:p>
          <a:p>
            <a:pPr lvl="0">
              <a:spcBef>
                <a:spcPts val="0"/>
              </a:spcBef>
              <a:buNone/>
            </a:pPr>
            <a:endParaRPr lang="en-GB" sz="2000" b="1" dirty="0">
              <a:solidFill>
                <a:srgbClr val="283377"/>
              </a:solidFill>
            </a:endParaRPr>
          </a:p>
          <a:p>
            <a:pPr lvl="0">
              <a:spcBef>
                <a:spcPts val="0"/>
              </a:spcBef>
              <a:buNone/>
            </a:pPr>
            <a:endParaRPr lang="en-GB" sz="2000" b="1" dirty="0">
              <a:solidFill>
                <a:srgbClr val="283377"/>
              </a:solidFill>
            </a:endParaRPr>
          </a:p>
          <a:p>
            <a:pPr lvl="0">
              <a:spcBef>
                <a:spcPts val="0"/>
              </a:spcBef>
              <a:buNone/>
            </a:pPr>
            <a:endParaRPr lang="en-GB" sz="2000" b="1" dirty="0">
              <a:solidFill>
                <a:srgbClr val="283377"/>
              </a:solidFill>
            </a:endParaRPr>
          </a:p>
          <a:p>
            <a:pPr lvl="0">
              <a:spcBef>
                <a:spcPts val="0"/>
              </a:spcBef>
              <a:buNone/>
            </a:pPr>
            <a:endParaRPr lang="en-GB" sz="2000" b="1" dirty="0">
              <a:solidFill>
                <a:srgbClr val="283377"/>
              </a:solidFill>
            </a:endParaRPr>
          </a:p>
        </p:txBody>
      </p:sp>
      <p:pic>
        <p:nvPicPr>
          <p:cNvPr id="69" name="Shape 69" descr="CC_Logo_RGB_Hi.jpg"/>
          <p:cNvPicPr preferRelativeResize="0"/>
          <p:nvPr/>
        </p:nvPicPr>
        <p:blipFill>
          <a:blip r:embed="rId3">
            <a:alphaModFix/>
          </a:blip>
          <a:stretch>
            <a:fillRect/>
          </a:stretch>
        </p:blipFill>
        <p:spPr>
          <a:xfrm>
            <a:off x="7353730" y="6100037"/>
            <a:ext cx="3124226" cy="1249675"/>
          </a:xfrm>
          <a:prstGeom prst="rect">
            <a:avLst/>
          </a:prstGeom>
          <a:noFill/>
          <a:ln>
            <a:noFill/>
          </a:ln>
        </p:spPr>
      </p:pic>
      <p:cxnSp>
        <p:nvCxnSpPr>
          <p:cNvPr id="70" name="Shape 70"/>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Shape 77"/>
          <p:cNvSpPr txBox="1"/>
          <p:nvPr/>
        </p:nvSpPr>
        <p:spPr>
          <a:xfrm>
            <a:off x="259200" y="971525"/>
            <a:ext cx="10127266" cy="2244677"/>
          </a:xfrm>
          <a:prstGeom prst="rect">
            <a:avLst/>
          </a:prstGeom>
          <a:noFill/>
          <a:ln>
            <a:noFill/>
          </a:ln>
        </p:spPr>
        <p:txBody>
          <a:bodyPr lIns="91425" tIns="91425" rIns="91425" bIns="91425" anchor="t" anchorCtr="0">
            <a:noAutofit/>
          </a:bodyPr>
          <a:lstStyle/>
          <a:p>
            <a:pPr lvl="0" rtl="0">
              <a:spcBef>
                <a:spcPts val="0"/>
              </a:spcBef>
              <a:buNone/>
            </a:pPr>
            <a:r>
              <a:rPr lang="en-GB" sz="2000" b="1" dirty="0">
                <a:solidFill>
                  <a:srgbClr val="283377"/>
                </a:solidFill>
              </a:rPr>
              <a:t>Help at Hand </a:t>
            </a:r>
            <a:r>
              <a:rPr lang="en-GB" sz="2000" dirty="0">
                <a:solidFill>
                  <a:srgbClr val="283377"/>
                </a:solidFill>
              </a:rPr>
              <a:t>is the Children’s Commissioner’s advice line.  We created the </a:t>
            </a:r>
            <a:r>
              <a:rPr lang="en-GB" sz="2000" b="1" dirty="0">
                <a:solidFill>
                  <a:srgbClr val="283377"/>
                </a:solidFill>
              </a:rPr>
              <a:t>Help at Hand </a:t>
            </a:r>
            <a:r>
              <a:rPr lang="en-GB" sz="2000" dirty="0">
                <a:solidFill>
                  <a:srgbClr val="283377"/>
                </a:solidFill>
              </a:rPr>
              <a:t>brand with the input and creative energy of a team of young people with care experience. They have helped to steer the name, visual style and tone of voice through creative workshops and online feedback. This collaborative approach with young people is what </a:t>
            </a:r>
            <a:r>
              <a:rPr lang="en-GB" sz="2000" b="1" dirty="0">
                <a:solidFill>
                  <a:srgbClr val="283377"/>
                </a:solidFill>
              </a:rPr>
              <a:t>Help at Hand </a:t>
            </a:r>
            <a:r>
              <a:rPr lang="en-GB" sz="2000" dirty="0">
                <a:solidFill>
                  <a:srgbClr val="283377"/>
                </a:solidFill>
              </a:rPr>
              <a:t>is all about.  Our name, materials and look and feel are all designed to communicate who we are and to ensure that young people feel confident to get in touch with us.</a:t>
            </a:r>
          </a:p>
        </p:txBody>
      </p:sp>
      <p:sp>
        <p:nvSpPr>
          <p:cNvPr id="78" name="Shape 78"/>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How we developed Help at Hand</a:t>
            </a:r>
          </a:p>
        </p:txBody>
      </p:sp>
      <p:cxnSp>
        <p:nvCxnSpPr>
          <p:cNvPr id="79" name="Shape 79"/>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37" y="3635821"/>
            <a:ext cx="4963218" cy="33151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251" y="3635821"/>
            <a:ext cx="4963218" cy="33151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297300" y="4962300"/>
            <a:ext cx="10006500" cy="575100"/>
          </a:xfrm>
          <a:prstGeom prst="rect">
            <a:avLst/>
          </a:prstGeom>
          <a:noFill/>
          <a:ln>
            <a:noFill/>
          </a:ln>
        </p:spPr>
        <p:txBody>
          <a:bodyPr lIns="91425" tIns="91425" rIns="91425" bIns="91425" anchor="t" anchorCtr="0">
            <a:noAutofit/>
          </a:bodyPr>
          <a:lstStyle/>
          <a:p>
            <a:pPr lvl="0" rtl="0">
              <a:lnSpc>
                <a:spcPct val="100000"/>
              </a:lnSpc>
              <a:spcBef>
                <a:spcPts val="0"/>
              </a:spcBef>
              <a:buNone/>
            </a:pPr>
            <a:endParaRPr sz="5100" b="1">
              <a:solidFill>
                <a:srgbClr val="1C4587"/>
              </a:solidFill>
            </a:endParaRPr>
          </a:p>
        </p:txBody>
      </p:sp>
      <p:sp>
        <p:nvSpPr>
          <p:cNvPr id="131" name="Shape 131"/>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What we do </a:t>
            </a:r>
          </a:p>
        </p:txBody>
      </p:sp>
      <p:sp>
        <p:nvSpPr>
          <p:cNvPr id="132" name="Shape 132"/>
          <p:cNvSpPr txBox="1"/>
          <p:nvPr/>
        </p:nvSpPr>
        <p:spPr>
          <a:xfrm>
            <a:off x="2943450" y="1013775"/>
            <a:ext cx="7590900" cy="4653600"/>
          </a:xfrm>
          <a:prstGeom prst="rect">
            <a:avLst/>
          </a:prstGeom>
          <a:noFill/>
          <a:ln>
            <a:noFill/>
          </a:ln>
        </p:spPr>
        <p:txBody>
          <a:bodyPr lIns="91425" tIns="91425" rIns="91425" bIns="91425" anchor="t" anchorCtr="0">
            <a:noAutofit/>
          </a:bodyPr>
          <a:lstStyle/>
          <a:p>
            <a:pPr lvl="0" rtl="0">
              <a:spcBef>
                <a:spcPts val="0"/>
              </a:spcBef>
              <a:buClr>
                <a:schemeClr val="dk1"/>
              </a:buClr>
              <a:buSzPct val="25000"/>
            </a:pPr>
            <a:r>
              <a:rPr lang="en-GB" sz="4500" b="1" dirty="0">
                <a:solidFill>
                  <a:srgbClr val="008ACF"/>
                </a:solidFill>
              </a:rPr>
              <a:t>Advice</a:t>
            </a:r>
            <a:r>
              <a:rPr lang="en-GB" sz="4500" b="1" dirty="0">
                <a:solidFill>
                  <a:srgbClr val="1C4587"/>
                </a:solidFill>
              </a:rPr>
              <a:t> </a:t>
            </a:r>
            <a:r>
              <a:rPr lang="en-GB" sz="4500" b="1" dirty="0">
                <a:solidFill>
                  <a:srgbClr val="283377"/>
                </a:solidFill>
              </a:rPr>
              <a:t>where knowledge is missing</a:t>
            </a:r>
          </a:p>
          <a:p>
            <a:pPr lvl="0" rtl="0">
              <a:spcBef>
                <a:spcPts val="0"/>
              </a:spcBef>
              <a:buClr>
                <a:schemeClr val="dk1"/>
              </a:buClr>
              <a:buSzPct val="25000"/>
            </a:pPr>
            <a:endParaRPr lang="en-GB" sz="4500" b="1" dirty="0">
              <a:solidFill>
                <a:srgbClr val="1C4587"/>
              </a:solidFill>
            </a:endParaRPr>
          </a:p>
          <a:p>
            <a:pPr lvl="0" rtl="0">
              <a:spcBef>
                <a:spcPts val="0"/>
              </a:spcBef>
              <a:buClr>
                <a:schemeClr val="dk1"/>
              </a:buClr>
              <a:buSzPct val="25000"/>
              <a:buFont typeface="Arial"/>
              <a:buNone/>
            </a:pPr>
            <a:r>
              <a:rPr lang="en-GB" sz="4500" b="1" dirty="0">
                <a:solidFill>
                  <a:srgbClr val="008ACF"/>
                </a:solidFill>
              </a:rPr>
              <a:t>Assistance</a:t>
            </a:r>
            <a:r>
              <a:rPr lang="en-GB" sz="4500" b="1" dirty="0">
                <a:solidFill>
                  <a:srgbClr val="1C4587"/>
                </a:solidFill>
              </a:rPr>
              <a:t> </a:t>
            </a:r>
            <a:r>
              <a:rPr lang="en-GB" sz="4500" b="1" dirty="0">
                <a:solidFill>
                  <a:srgbClr val="283377"/>
                </a:solidFill>
              </a:rPr>
              <a:t>where there is insufficient support</a:t>
            </a:r>
          </a:p>
          <a:p>
            <a:pPr lvl="0" rtl="0">
              <a:spcBef>
                <a:spcPts val="0"/>
              </a:spcBef>
              <a:buClr>
                <a:schemeClr val="dk1"/>
              </a:buClr>
              <a:buSzPct val="25000"/>
              <a:buFont typeface="Arial"/>
              <a:buNone/>
            </a:pPr>
            <a:endParaRPr lang="en-GB" sz="4500" b="1" dirty="0">
              <a:solidFill>
                <a:srgbClr val="283377"/>
              </a:solidFill>
            </a:endParaRPr>
          </a:p>
          <a:p>
            <a:pPr lvl="0" rtl="0">
              <a:spcBef>
                <a:spcPts val="0"/>
              </a:spcBef>
              <a:buClr>
                <a:schemeClr val="dk1"/>
              </a:buClr>
              <a:buSzPct val="25000"/>
              <a:buFont typeface="Arial"/>
              <a:buNone/>
            </a:pPr>
            <a:r>
              <a:rPr lang="en-GB" sz="4500" b="1" dirty="0">
                <a:solidFill>
                  <a:srgbClr val="008ACF"/>
                </a:solidFill>
              </a:rPr>
              <a:t>Representation</a:t>
            </a:r>
            <a:r>
              <a:rPr lang="en-GB" sz="4500" b="1" dirty="0">
                <a:solidFill>
                  <a:schemeClr val="accent1"/>
                </a:solidFill>
              </a:rPr>
              <a:t> </a:t>
            </a:r>
            <a:r>
              <a:rPr lang="en-GB" sz="4500" b="1" dirty="0">
                <a:solidFill>
                  <a:srgbClr val="283377"/>
                </a:solidFill>
              </a:rPr>
              <a:t>when someone needs to listen</a:t>
            </a:r>
          </a:p>
          <a:p>
            <a:pPr lvl="0" rtl="0">
              <a:spcBef>
                <a:spcPts val="0"/>
              </a:spcBef>
              <a:buClr>
                <a:schemeClr val="dk1"/>
              </a:buClr>
              <a:buFont typeface="Arial"/>
              <a:buNone/>
            </a:pPr>
            <a:endParaRPr sz="4500" b="1" dirty="0">
              <a:solidFill>
                <a:srgbClr val="1C4587"/>
              </a:solidFill>
            </a:endParaRPr>
          </a:p>
          <a:p>
            <a:pPr lvl="0" rtl="0">
              <a:spcBef>
                <a:spcPts val="0"/>
              </a:spcBef>
              <a:buClr>
                <a:schemeClr val="dk1"/>
              </a:buClr>
              <a:buFont typeface="Arial"/>
              <a:buNone/>
            </a:pPr>
            <a:endParaRPr sz="4500" b="1" dirty="0">
              <a:solidFill>
                <a:srgbClr val="1C4587"/>
              </a:solidFill>
            </a:endParaRPr>
          </a:p>
          <a:p>
            <a:pPr lvl="0" rtl="0">
              <a:lnSpc>
                <a:spcPct val="100000"/>
              </a:lnSpc>
              <a:spcBef>
                <a:spcPts val="0"/>
              </a:spcBef>
              <a:buClr>
                <a:schemeClr val="dk1"/>
              </a:buClr>
              <a:buFont typeface="Arial"/>
              <a:buNone/>
            </a:pPr>
            <a:endParaRPr sz="4500" b="1" dirty="0">
              <a:solidFill>
                <a:srgbClr val="1C4587"/>
              </a:solidFill>
            </a:endParaRPr>
          </a:p>
        </p:txBody>
      </p:sp>
      <p:sp>
        <p:nvSpPr>
          <p:cNvPr id="133" name="Shape 133"/>
          <p:cNvSpPr txBox="1"/>
          <p:nvPr/>
        </p:nvSpPr>
        <p:spPr>
          <a:xfrm>
            <a:off x="259200" y="1207100"/>
            <a:ext cx="2513700" cy="2769300"/>
          </a:xfrm>
          <a:prstGeom prst="rect">
            <a:avLst/>
          </a:prstGeom>
          <a:noFill/>
          <a:ln>
            <a:noFill/>
          </a:ln>
        </p:spPr>
        <p:txBody>
          <a:bodyPr lIns="91425" tIns="91425" rIns="91425" bIns="91425" anchor="t" anchorCtr="0">
            <a:noAutofit/>
          </a:bodyPr>
          <a:lstStyle/>
          <a:p>
            <a:pPr lvl="0" rtl="0">
              <a:spcBef>
                <a:spcPts val="0"/>
              </a:spcBef>
              <a:buClr>
                <a:schemeClr val="dk1"/>
              </a:buClr>
              <a:buSzPct val="73333"/>
              <a:buFont typeface="Arial"/>
              <a:buNone/>
            </a:pPr>
            <a:r>
              <a:rPr lang="en-GB" sz="1500" dirty="0">
                <a:solidFill>
                  <a:srgbClr val="283377"/>
                </a:solidFill>
              </a:rPr>
              <a:t>Our mission is for all children in care, care leavers, those living way from home or working with children’s services receive the highest quality care possible. We achieve this through providing: </a:t>
            </a:r>
          </a:p>
          <a:p>
            <a:pPr lvl="0" rtl="0">
              <a:spcBef>
                <a:spcPts val="0"/>
              </a:spcBef>
              <a:buNone/>
            </a:pPr>
            <a:endParaRPr sz="1500" dirty="0">
              <a:solidFill>
                <a:srgbClr val="1C4587"/>
              </a:solidFill>
            </a:endParaRPr>
          </a:p>
        </p:txBody>
      </p:sp>
      <p:cxnSp>
        <p:nvCxnSpPr>
          <p:cNvPr id="134" name="Shape 134"/>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30" y="179437"/>
            <a:ext cx="10107015" cy="841800"/>
          </a:xfrm>
        </p:spPr>
        <p:txBody>
          <a:bodyPr/>
          <a:lstStyle/>
          <a:p>
            <a:r>
              <a:rPr lang="en-GB" sz="2500" b="1" dirty="0">
                <a:solidFill>
                  <a:srgbClr val="002060"/>
                </a:solidFill>
              </a:rPr>
              <a:t> How it works: 1</a:t>
            </a:r>
          </a:p>
        </p:txBody>
      </p:sp>
      <p:sp>
        <p:nvSpPr>
          <p:cNvPr id="3" name="Text Placeholder 2"/>
          <p:cNvSpPr>
            <a:spLocks noGrp="1"/>
          </p:cNvSpPr>
          <p:nvPr>
            <p:ph type="body" idx="1"/>
          </p:nvPr>
        </p:nvSpPr>
        <p:spPr>
          <a:xfrm>
            <a:off x="5633938" y="1187549"/>
            <a:ext cx="4176464" cy="5976664"/>
          </a:xfrm>
        </p:spPr>
        <p:txBody>
          <a:bodyPr/>
          <a:lstStyle/>
          <a:p>
            <a:pPr algn="ctr">
              <a:spcAft>
                <a:spcPts val="0"/>
              </a:spcAft>
            </a:pPr>
            <a:r>
              <a:rPr lang="en-GB" sz="4000" b="1" dirty="0">
                <a:solidFill>
                  <a:srgbClr val="002060"/>
                </a:solidFill>
              </a:rPr>
              <a:t>Need help?</a:t>
            </a:r>
          </a:p>
          <a:p>
            <a:pPr algn="ctr">
              <a:spcAft>
                <a:spcPts val="0"/>
              </a:spcAft>
            </a:pPr>
            <a:endParaRPr lang="en-GB" dirty="0">
              <a:solidFill>
                <a:srgbClr val="002060"/>
              </a:solidFill>
            </a:endParaRPr>
          </a:p>
          <a:p>
            <a:pPr algn="ctr">
              <a:spcAft>
                <a:spcPts val="0"/>
              </a:spcAft>
            </a:pPr>
            <a:r>
              <a:rPr lang="en-GB" b="1" dirty="0">
                <a:solidFill>
                  <a:srgbClr val="002060"/>
                </a:solidFill>
              </a:rPr>
              <a:t>If you’re a young person in care, a care leaver, working with children’s services or living away from home and need advice or support – we’re here to help.</a:t>
            </a:r>
          </a:p>
          <a:p>
            <a:pPr algn="ctr">
              <a:spcAft>
                <a:spcPts val="0"/>
              </a:spcAft>
            </a:pPr>
            <a:endParaRPr lang="en-GB" dirty="0">
              <a:solidFill>
                <a:srgbClr val="002060"/>
              </a:solidFill>
            </a:endParaRPr>
          </a:p>
          <a:p>
            <a:pPr algn="ctr">
              <a:spcAft>
                <a:spcPts val="0"/>
              </a:spcAft>
            </a:pPr>
            <a:r>
              <a:rPr lang="en-GB" b="1" dirty="0">
                <a:solidFill>
                  <a:srgbClr val="002060"/>
                </a:solidFill>
              </a:rPr>
              <a:t>We offer support </a:t>
            </a:r>
          </a:p>
          <a:p>
            <a:pPr algn="ctr">
              <a:spcAft>
                <a:spcPts val="0"/>
              </a:spcAft>
            </a:pPr>
            <a:r>
              <a:rPr lang="en-GB" b="1" dirty="0">
                <a:solidFill>
                  <a:srgbClr val="002060"/>
                </a:solidFill>
              </a:rPr>
              <a:t>and advice if: </a:t>
            </a:r>
            <a:endParaRPr lang="en-GB" dirty="0">
              <a:solidFill>
                <a:srgbClr val="002060"/>
              </a:solidFill>
            </a:endParaRPr>
          </a:p>
          <a:p>
            <a:pPr algn="ctr">
              <a:spcAft>
                <a:spcPts val="0"/>
              </a:spcAft>
            </a:pPr>
            <a:r>
              <a:rPr lang="en-GB" dirty="0">
                <a:solidFill>
                  <a:srgbClr val="002060"/>
                </a:solidFill>
              </a:rPr>
              <a:t>you want to make a complaint / you’re not getting the right support / you’re worried about placement moves, housing, finances or your future / you’re not being heard / you feel unsafe</a:t>
            </a:r>
          </a:p>
        </p:txBody>
      </p:sp>
      <p:pic>
        <p:nvPicPr>
          <p:cNvPr id="1026" name="Picture 2" descr="C:\Users\arobold\AppData\Local\Temp\wz68e4\AAR DELIVERY\AAR ICONS &amp; SYMBOLS\WEB\Need Help_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71" y="1475581"/>
            <a:ext cx="4176464" cy="4406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hape 125"/>
          <p:cNvCxnSpPr/>
          <p:nvPr/>
        </p:nvCxnSpPr>
        <p:spPr>
          <a:xfrm>
            <a:off x="294375" y="777577"/>
            <a:ext cx="9930300" cy="0"/>
          </a:xfrm>
          <a:prstGeom prst="straightConnector1">
            <a:avLst/>
          </a:prstGeom>
          <a:noFill/>
          <a:ln w="19050" cap="flat" cmpd="sng">
            <a:solidFill>
              <a:srgbClr val="283377"/>
            </a:solidFill>
            <a:prstDash val="solid"/>
            <a:round/>
            <a:headEnd type="none" w="lg" len="lg"/>
            <a:tailEnd type="none" w="lg" len="lg"/>
          </a:ln>
        </p:spPr>
      </p:cxnSp>
    </p:spTree>
    <p:extLst>
      <p:ext uri="{BB962C8B-B14F-4D97-AF65-F5344CB8AC3E}">
        <p14:creationId xmlns:p14="http://schemas.microsoft.com/office/powerpoint/2010/main" val="369550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25" y="107429"/>
            <a:ext cx="9963000" cy="841800"/>
          </a:xfrm>
        </p:spPr>
        <p:txBody>
          <a:bodyPr/>
          <a:lstStyle/>
          <a:p>
            <a:r>
              <a:rPr lang="en-GB" sz="2500" b="1" dirty="0">
                <a:solidFill>
                  <a:srgbClr val="002060"/>
                </a:solidFill>
              </a:rPr>
              <a:t>How it works: 2</a:t>
            </a:r>
          </a:p>
        </p:txBody>
      </p:sp>
      <p:sp>
        <p:nvSpPr>
          <p:cNvPr id="3" name="Text Placeholder 2"/>
          <p:cNvSpPr>
            <a:spLocks noGrp="1"/>
          </p:cNvSpPr>
          <p:nvPr>
            <p:ph type="body" idx="1"/>
          </p:nvPr>
        </p:nvSpPr>
        <p:spPr>
          <a:xfrm>
            <a:off x="4913858" y="1043533"/>
            <a:ext cx="5413610" cy="6120679"/>
          </a:xfrm>
        </p:spPr>
        <p:txBody>
          <a:bodyPr/>
          <a:lstStyle/>
          <a:p>
            <a:pPr algn="ctr"/>
            <a:r>
              <a:rPr lang="en-GB" sz="4000" b="1" dirty="0">
                <a:solidFill>
                  <a:srgbClr val="002060"/>
                </a:solidFill>
              </a:rPr>
              <a:t>Get in touch</a:t>
            </a:r>
          </a:p>
          <a:p>
            <a:pPr algn="ctr">
              <a:spcAft>
                <a:spcPts val="0"/>
              </a:spcAft>
            </a:pPr>
            <a:r>
              <a:rPr lang="en-GB" b="1" dirty="0">
                <a:solidFill>
                  <a:srgbClr val="002060"/>
                </a:solidFill>
              </a:rPr>
              <a:t>We’ll listen and ask questions to </a:t>
            </a:r>
          </a:p>
          <a:p>
            <a:pPr algn="ctr">
              <a:spcAft>
                <a:spcPts val="0"/>
              </a:spcAft>
            </a:pPr>
            <a:r>
              <a:rPr lang="en-GB" b="1" dirty="0">
                <a:solidFill>
                  <a:srgbClr val="002060"/>
                </a:solidFill>
              </a:rPr>
              <a:t>understand your situation and views. </a:t>
            </a:r>
          </a:p>
          <a:p>
            <a:pPr algn="ctr">
              <a:spcAft>
                <a:spcPts val="0"/>
              </a:spcAft>
            </a:pPr>
            <a:endParaRPr lang="en-GB" b="1" dirty="0">
              <a:solidFill>
                <a:srgbClr val="002060"/>
              </a:solidFill>
            </a:endParaRPr>
          </a:p>
          <a:p>
            <a:pPr algn="ctr">
              <a:spcAft>
                <a:spcPts val="0"/>
              </a:spcAft>
            </a:pPr>
            <a:r>
              <a:rPr lang="en-GB" b="1" dirty="0">
                <a:solidFill>
                  <a:srgbClr val="002060"/>
                </a:solidFill>
              </a:rPr>
              <a:t>It’s confidential and free!</a:t>
            </a:r>
          </a:p>
          <a:p>
            <a:pPr algn="ctr">
              <a:spcAft>
                <a:spcPts val="0"/>
              </a:spcAft>
            </a:pPr>
            <a:endParaRPr lang="en-GB" b="1" dirty="0">
              <a:solidFill>
                <a:srgbClr val="002060"/>
              </a:solidFill>
            </a:endParaRPr>
          </a:p>
          <a:p>
            <a:pPr algn="ctr">
              <a:spcAft>
                <a:spcPts val="0"/>
              </a:spcAft>
            </a:pPr>
            <a:r>
              <a:rPr lang="en-GB" dirty="0">
                <a:solidFill>
                  <a:srgbClr val="002060"/>
                </a:solidFill>
              </a:rPr>
              <a:t>You can reach us on </a:t>
            </a:r>
          </a:p>
          <a:p>
            <a:pPr algn="ctr">
              <a:spcAft>
                <a:spcPts val="0"/>
              </a:spcAft>
            </a:pPr>
            <a:r>
              <a:rPr lang="en-GB" sz="3200" b="1" dirty="0">
                <a:solidFill>
                  <a:srgbClr val="002060"/>
                </a:solidFill>
              </a:rPr>
              <a:t>0800 528 0731 </a:t>
            </a:r>
          </a:p>
          <a:p>
            <a:pPr algn="ctr">
              <a:spcAft>
                <a:spcPts val="0"/>
              </a:spcAft>
            </a:pPr>
            <a:r>
              <a:rPr lang="en-GB" dirty="0">
                <a:solidFill>
                  <a:srgbClr val="002060"/>
                </a:solidFill>
              </a:rPr>
              <a:t>or </a:t>
            </a:r>
            <a:r>
              <a:rPr lang="en-GB" b="1" i="0" u="none" strike="noStrike" dirty="0">
                <a:solidFill>
                  <a:srgbClr val="23527C"/>
                </a:solidFill>
                <a:effectLst/>
                <a:latin typeface="Open Sans" panose="020B0606030504020204" pitchFamily="34" charset="0"/>
                <a:hlinkClick r:id="rId2"/>
              </a:rPr>
              <a:t>help.team@childrenscommissioner.gov.uk</a:t>
            </a:r>
            <a:endParaRPr lang="en-GB" b="1" i="0" u="none" strike="noStrike" dirty="0">
              <a:solidFill>
                <a:srgbClr val="23527C"/>
              </a:solidFill>
              <a:effectLst/>
              <a:latin typeface="Open Sans" panose="020B0606030504020204" pitchFamily="34" charset="0"/>
            </a:endParaRPr>
          </a:p>
          <a:p>
            <a:pPr algn="ctr">
              <a:spcAft>
                <a:spcPts val="0"/>
              </a:spcAft>
            </a:pPr>
            <a:r>
              <a:rPr lang="en-GB" dirty="0">
                <a:solidFill>
                  <a:srgbClr val="002060"/>
                </a:solidFill>
              </a:rPr>
              <a:t>between 9am and 5pm, </a:t>
            </a:r>
          </a:p>
          <a:p>
            <a:pPr algn="ctr">
              <a:spcAft>
                <a:spcPts val="0"/>
              </a:spcAft>
            </a:pPr>
            <a:r>
              <a:rPr lang="en-GB" dirty="0">
                <a:solidFill>
                  <a:srgbClr val="002060"/>
                </a:solidFill>
              </a:rPr>
              <a:t>Monday to Friday</a:t>
            </a:r>
          </a:p>
          <a:p>
            <a:endParaRPr lang="en-GB" dirty="0"/>
          </a:p>
        </p:txBody>
      </p:sp>
      <p:cxnSp>
        <p:nvCxnSpPr>
          <p:cNvPr id="5" name="Shape 125"/>
          <p:cNvCxnSpPr/>
          <p:nvPr/>
        </p:nvCxnSpPr>
        <p:spPr>
          <a:xfrm>
            <a:off x="294375" y="777577"/>
            <a:ext cx="9930300" cy="0"/>
          </a:xfrm>
          <a:prstGeom prst="straightConnector1">
            <a:avLst/>
          </a:prstGeom>
          <a:noFill/>
          <a:ln w="19050" cap="flat" cmpd="sng">
            <a:solidFill>
              <a:srgbClr val="283377"/>
            </a:solidFill>
            <a:prstDash val="solid"/>
            <a:round/>
            <a:headEnd type="none" w="lg" len="lg"/>
            <a:tailEnd type="none" w="lg" len="lg"/>
          </a:ln>
        </p:spPr>
      </p:cxnSp>
      <p:pic>
        <p:nvPicPr>
          <p:cNvPr id="2050" name="Picture 2" descr="C:\Users\arobold\AppData\Local\Temp\wz35af\AAR DELIVERY\AAR ICONS &amp; SYMBOLS\WEB\Getintouch_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62" y="1331565"/>
            <a:ext cx="416309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0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39" y="179437"/>
            <a:ext cx="9963000" cy="792087"/>
          </a:xfrm>
        </p:spPr>
        <p:txBody>
          <a:bodyPr/>
          <a:lstStyle/>
          <a:p>
            <a:r>
              <a:rPr lang="en-GB" sz="2500" b="1" dirty="0">
                <a:solidFill>
                  <a:srgbClr val="002060"/>
                </a:solidFill>
              </a:rPr>
              <a:t>How it works: 3</a:t>
            </a:r>
          </a:p>
        </p:txBody>
      </p:sp>
      <p:sp>
        <p:nvSpPr>
          <p:cNvPr id="3" name="Text Placeholder 2"/>
          <p:cNvSpPr>
            <a:spLocks noGrp="1"/>
          </p:cNvSpPr>
          <p:nvPr>
            <p:ph type="body" idx="1"/>
          </p:nvPr>
        </p:nvSpPr>
        <p:spPr>
          <a:xfrm>
            <a:off x="5561930" y="1115541"/>
            <a:ext cx="4405498" cy="5688632"/>
          </a:xfrm>
        </p:spPr>
        <p:txBody>
          <a:bodyPr/>
          <a:lstStyle/>
          <a:p>
            <a:pPr algn="ctr">
              <a:spcAft>
                <a:spcPts val="0"/>
              </a:spcAft>
            </a:pPr>
            <a:r>
              <a:rPr lang="en-GB" sz="4000" b="1" dirty="0">
                <a:solidFill>
                  <a:srgbClr val="002060"/>
                </a:solidFill>
              </a:rPr>
              <a:t>We’ll take action</a:t>
            </a:r>
          </a:p>
          <a:p>
            <a:pPr algn="ctr">
              <a:spcAft>
                <a:spcPts val="0"/>
              </a:spcAft>
            </a:pPr>
            <a:endParaRPr lang="en-GB" dirty="0">
              <a:solidFill>
                <a:srgbClr val="002060"/>
              </a:solidFill>
            </a:endParaRPr>
          </a:p>
          <a:p>
            <a:pPr algn="ctr">
              <a:spcAft>
                <a:spcPts val="0"/>
              </a:spcAft>
            </a:pPr>
            <a:r>
              <a:rPr lang="en-GB" b="1" dirty="0">
                <a:solidFill>
                  <a:srgbClr val="002060"/>
                </a:solidFill>
              </a:rPr>
              <a:t>We’ll give you advice and support. </a:t>
            </a:r>
          </a:p>
          <a:p>
            <a:pPr algn="ctr">
              <a:spcAft>
                <a:spcPts val="0"/>
              </a:spcAft>
            </a:pPr>
            <a:r>
              <a:rPr lang="en-GB" b="1" dirty="0">
                <a:solidFill>
                  <a:srgbClr val="002060"/>
                </a:solidFill>
              </a:rPr>
              <a:t>We’ll use our influence to make sure your rights are upheld.</a:t>
            </a:r>
          </a:p>
          <a:p>
            <a:pPr algn="ctr">
              <a:spcAft>
                <a:spcPts val="0"/>
              </a:spcAft>
            </a:pPr>
            <a:endParaRPr lang="en-GB" dirty="0">
              <a:solidFill>
                <a:srgbClr val="002060"/>
              </a:solidFill>
            </a:endParaRPr>
          </a:p>
          <a:p>
            <a:pPr algn="ctr">
              <a:spcAft>
                <a:spcPts val="0"/>
              </a:spcAft>
            </a:pPr>
            <a:r>
              <a:rPr lang="en-GB" b="1" dirty="0">
                <a:solidFill>
                  <a:srgbClr val="002060"/>
                </a:solidFill>
              </a:rPr>
              <a:t>We’ll do this by:</a:t>
            </a:r>
            <a:endParaRPr lang="en-GB" dirty="0">
              <a:solidFill>
                <a:srgbClr val="002060"/>
              </a:solidFill>
            </a:endParaRPr>
          </a:p>
          <a:p>
            <a:pPr marL="285750" indent="-285750" algn="ctr">
              <a:spcAft>
                <a:spcPts val="0"/>
              </a:spcAft>
              <a:buFont typeface="Arial" panose="020B0604020202020204" pitchFamily="34" charset="0"/>
              <a:buChar char="•"/>
            </a:pPr>
            <a:r>
              <a:rPr lang="en-GB" dirty="0">
                <a:solidFill>
                  <a:srgbClr val="002060"/>
                </a:solidFill>
              </a:rPr>
              <a:t>offering advice when you need information </a:t>
            </a:r>
          </a:p>
          <a:p>
            <a:pPr marL="285750" indent="-285750" algn="ctr">
              <a:spcAft>
                <a:spcPts val="0"/>
              </a:spcAft>
              <a:buFont typeface="Arial" panose="020B0604020202020204" pitchFamily="34" charset="0"/>
              <a:buChar char="•"/>
            </a:pPr>
            <a:r>
              <a:rPr lang="en-GB" dirty="0">
                <a:solidFill>
                  <a:srgbClr val="002060"/>
                </a:solidFill>
              </a:rPr>
              <a:t>assistance when you need support </a:t>
            </a:r>
          </a:p>
          <a:p>
            <a:pPr marL="285750" indent="-285750" algn="ctr">
              <a:spcAft>
                <a:spcPts val="0"/>
              </a:spcAft>
              <a:buFont typeface="Arial" panose="020B0604020202020204" pitchFamily="34" charset="0"/>
              <a:buChar char="•"/>
            </a:pPr>
            <a:r>
              <a:rPr lang="en-GB" dirty="0">
                <a:solidFill>
                  <a:srgbClr val="002060"/>
                </a:solidFill>
              </a:rPr>
              <a:t>representation when you need someone to listen </a:t>
            </a:r>
          </a:p>
        </p:txBody>
      </p:sp>
      <p:cxnSp>
        <p:nvCxnSpPr>
          <p:cNvPr id="4" name="Shape 125"/>
          <p:cNvCxnSpPr/>
          <p:nvPr/>
        </p:nvCxnSpPr>
        <p:spPr>
          <a:xfrm>
            <a:off x="294375" y="777577"/>
            <a:ext cx="9930300" cy="0"/>
          </a:xfrm>
          <a:prstGeom prst="straightConnector1">
            <a:avLst/>
          </a:prstGeom>
          <a:noFill/>
          <a:ln w="19050" cap="flat" cmpd="sng">
            <a:solidFill>
              <a:srgbClr val="283377"/>
            </a:solidFill>
            <a:prstDash val="solid"/>
            <a:round/>
            <a:headEnd type="none" w="lg" len="lg"/>
            <a:tailEnd type="none" w="lg" len="lg"/>
          </a:ln>
        </p:spPr>
      </p:cxnSp>
      <p:pic>
        <p:nvPicPr>
          <p:cNvPr id="3074" name="Picture 2" descr="C:\Users\arobold\AppData\Local\Temp\wzda25\AAR DELIVERY\AAR ICONS &amp; SYMBOLS\WEB\Takeaction_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54" y="1331565"/>
            <a:ext cx="4104456" cy="433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3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523165" y="2915741"/>
            <a:ext cx="9495300" cy="11085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3800" b="1" dirty="0">
                <a:solidFill>
                  <a:schemeClr val="lt1"/>
                </a:solidFill>
              </a:rPr>
              <a:t>Reliable and supportive</a:t>
            </a:r>
          </a:p>
          <a:p>
            <a:pPr lvl="0" algn="ctr" rtl="0">
              <a:spcBef>
                <a:spcPts val="0"/>
              </a:spcBef>
              <a:buNone/>
            </a:pPr>
            <a:r>
              <a:rPr lang="en-GB" sz="1800" i="1" dirty="0">
                <a:solidFill>
                  <a:schemeClr val="lt1"/>
                </a:solidFill>
              </a:rPr>
              <a:t>“I feel like they the service is there for me when I need them”</a:t>
            </a:r>
          </a:p>
        </p:txBody>
      </p:sp>
      <p:sp>
        <p:nvSpPr>
          <p:cNvPr id="194" name="Shape 194"/>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Who we are</a:t>
            </a:r>
          </a:p>
        </p:txBody>
      </p:sp>
      <p:sp>
        <p:nvSpPr>
          <p:cNvPr id="195" name="Shape 195"/>
          <p:cNvSpPr txBox="1"/>
          <p:nvPr/>
        </p:nvSpPr>
        <p:spPr>
          <a:xfrm>
            <a:off x="511875" y="1282500"/>
            <a:ext cx="9495300" cy="11085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3800" b="1" dirty="0">
                <a:solidFill>
                  <a:srgbClr val="FFFFFF"/>
                </a:solidFill>
              </a:rPr>
              <a:t>Clear and approachable</a:t>
            </a:r>
          </a:p>
          <a:p>
            <a:pPr lvl="0" algn="ctr" rtl="0">
              <a:spcBef>
                <a:spcPts val="0"/>
              </a:spcBef>
              <a:buNone/>
            </a:pPr>
            <a:r>
              <a:rPr lang="en-GB" sz="1800" i="1" dirty="0">
                <a:solidFill>
                  <a:srgbClr val="FFFFFF"/>
                </a:solidFill>
              </a:rPr>
              <a:t>“I feel like I understand what the service is about and I know they’re here to help”</a:t>
            </a:r>
          </a:p>
        </p:txBody>
      </p:sp>
      <p:sp>
        <p:nvSpPr>
          <p:cNvPr id="196" name="Shape 196"/>
          <p:cNvSpPr txBox="1"/>
          <p:nvPr/>
        </p:nvSpPr>
        <p:spPr>
          <a:xfrm>
            <a:off x="538122" y="4499917"/>
            <a:ext cx="9495300" cy="11085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3800" b="1" dirty="0">
                <a:solidFill>
                  <a:schemeClr val="lt1"/>
                </a:solidFill>
              </a:rPr>
              <a:t>Informative and empowering</a:t>
            </a:r>
          </a:p>
          <a:p>
            <a:pPr lvl="0" algn="ctr" rtl="0">
              <a:spcBef>
                <a:spcPts val="0"/>
              </a:spcBef>
              <a:buNone/>
            </a:pPr>
            <a:r>
              <a:rPr lang="en-GB" sz="1800" i="1" dirty="0">
                <a:solidFill>
                  <a:schemeClr val="lt1"/>
                </a:solidFill>
              </a:rPr>
              <a:t>“I feel like I’ve been given the right information and advice to take charge of my situation”</a:t>
            </a:r>
          </a:p>
        </p:txBody>
      </p:sp>
      <p:sp>
        <p:nvSpPr>
          <p:cNvPr id="197" name="Shape 197"/>
          <p:cNvSpPr txBox="1"/>
          <p:nvPr/>
        </p:nvSpPr>
        <p:spPr>
          <a:xfrm>
            <a:off x="555833" y="6143554"/>
            <a:ext cx="9495300" cy="1108500"/>
          </a:xfrm>
          <a:prstGeom prst="rect">
            <a:avLst/>
          </a:prstGeom>
          <a:solidFill>
            <a:srgbClr val="008ACF"/>
          </a:solidFill>
          <a:ln>
            <a:noFill/>
          </a:ln>
        </p:spPr>
        <p:txBody>
          <a:bodyPr lIns="91425" tIns="91425" rIns="91425" bIns="91425" anchor="ctr" anchorCtr="0">
            <a:noAutofit/>
          </a:bodyPr>
          <a:lstStyle/>
          <a:p>
            <a:pPr lvl="0" algn="ctr" rtl="0">
              <a:spcBef>
                <a:spcPts val="0"/>
              </a:spcBef>
              <a:buNone/>
            </a:pPr>
            <a:r>
              <a:rPr lang="en-GB" sz="3800" b="1">
                <a:solidFill>
                  <a:schemeClr val="lt1"/>
                </a:solidFill>
              </a:rPr>
              <a:t>Influential and expert</a:t>
            </a:r>
          </a:p>
          <a:p>
            <a:pPr lvl="0" algn="ctr" rtl="0">
              <a:spcBef>
                <a:spcPts val="0"/>
              </a:spcBef>
              <a:buNone/>
            </a:pPr>
            <a:r>
              <a:rPr lang="en-GB" sz="1800" i="1">
                <a:solidFill>
                  <a:schemeClr val="lt1"/>
                </a:solidFill>
              </a:rPr>
              <a:t>“I feel like that the service has the influence and expertise to make things happen”</a:t>
            </a:r>
          </a:p>
        </p:txBody>
      </p:sp>
      <p:cxnSp>
        <p:nvCxnSpPr>
          <p:cNvPr id="198" name="Shape 198"/>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259200" y="261000"/>
            <a:ext cx="10224000" cy="5292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sz="2500" b="1" dirty="0">
                <a:solidFill>
                  <a:srgbClr val="283377"/>
                </a:solidFill>
              </a:rPr>
              <a:t>Key messages</a:t>
            </a:r>
          </a:p>
        </p:txBody>
      </p:sp>
      <p:sp>
        <p:nvSpPr>
          <p:cNvPr id="185" name="Shape 185"/>
          <p:cNvSpPr txBox="1"/>
          <p:nvPr/>
        </p:nvSpPr>
        <p:spPr>
          <a:xfrm>
            <a:off x="2943450" y="1013775"/>
            <a:ext cx="7590900" cy="4653600"/>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GB" sz="3000" b="1" dirty="0">
                <a:solidFill>
                  <a:srgbClr val="008ACF"/>
                </a:solidFill>
              </a:rPr>
              <a:t>1.</a:t>
            </a:r>
            <a:r>
              <a:rPr lang="en-GB" sz="3000" b="1" dirty="0">
                <a:solidFill>
                  <a:srgbClr val="283377"/>
                </a:solidFill>
              </a:rPr>
              <a:t> We’re a young people friendly service</a:t>
            </a:r>
          </a:p>
          <a:p>
            <a:pPr lvl="0" rtl="0">
              <a:spcBef>
                <a:spcPts val="0"/>
              </a:spcBef>
              <a:buClr>
                <a:schemeClr val="dk1"/>
              </a:buClr>
              <a:buSzPct val="36666"/>
              <a:buFont typeface="Arial"/>
              <a:buNone/>
            </a:pPr>
            <a:r>
              <a:rPr lang="en-GB" sz="3000" b="1" dirty="0">
                <a:solidFill>
                  <a:srgbClr val="008ACF"/>
                </a:solidFill>
              </a:rPr>
              <a:t>2.</a:t>
            </a:r>
            <a:r>
              <a:rPr lang="en-GB" sz="3000" b="1" dirty="0">
                <a:solidFill>
                  <a:srgbClr val="283377"/>
                </a:solidFill>
              </a:rPr>
              <a:t> We’re about influence, change and children’s voices</a:t>
            </a:r>
          </a:p>
          <a:p>
            <a:pPr lvl="0" rtl="0">
              <a:spcBef>
                <a:spcPts val="0"/>
              </a:spcBef>
              <a:buClr>
                <a:schemeClr val="dk1"/>
              </a:buClr>
              <a:buSzPct val="36666"/>
              <a:buFont typeface="Arial"/>
              <a:buNone/>
            </a:pPr>
            <a:r>
              <a:rPr lang="en-GB" sz="3000" b="1" dirty="0">
                <a:solidFill>
                  <a:srgbClr val="008ACF"/>
                </a:solidFill>
              </a:rPr>
              <a:t>3.</a:t>
            </a:r>
            <a:r>
              <a:rPr lang="en-GB" sz="3000" b="1" dirty="0">
                <a:solidFill>
                  <a:srgbClr val="283377"/>
                </a:solidFill>
              </a:rPr>
              <a:t> We’re responsive to issues that </a:t>
            </a:r>
            <a:br>
              <a:rPr lang="en-GB" sz="3000" b="1" dirty="0">
                <a:solidFill>
                  <a:srgbClr val="283377"/>
                </a:solidFill>
              </a:rPr>
            </a:br>
            <a:r>
              <a:rPr lang="en-GB" sz="3000" b="1" dirty="0">
                <a:solidFill>
                  <a:srgbClr val="283377"/>
                </a:solidFill>
              </a:rPr>
              <a:t>matter to children and young people</a:t>
            </a:r>
          </a:p>
          <a:p>
            <a:pPr lvl="0" rtl="0">
              <a:spcBef>
                <a:spcPts val="0"/>
              </a:spcBef>
              <a:buClr>
                <a:schemeClr val="dk1"/>
              </a:buClr>
              <a:buSzPct val="36666"/>
              <a:buFont typeface="Arial"/>
              <a:buNone/>
            </a:pPr>
            <a:r>
              <a:rPr lang="en-GB" sz="3000" b="1" dirty="0">
                <a:solidFill>
                  <a:srgbClr val="008ACF"/>
                </a:solidFill>
              </a:rPr>
              <a:t>4.</a:t>
            </a:r>
            <a:r>
              <a:rPr lang="en-GB" sz="3000" b="1" dirty="0">
                <a:solidFill>
                  <a:srgbClr val="283377"/>
                </a:solidFill>
              </a:rPr>
              <a:t> We’re a service that is quick, responsive and supportive</a:t>
            </a:r>
          </a:p>
          <a:p>
            <a:pPr lvl="0" rtl="0">
              <a:spcBef>
                <a:spcPts val="0"/>
              </a:spcBef>
              <a:buClr>
                <a:schemeClr val="dk1"/>
              </a:buClr>
              <a:buSzPct val="36666"/>
              <a:buFont typeface="Arial"/>
              <a:buNone/>
            </a:pPr>
            <a:r>
              <a:rPr lang="en-GB" sz="3000" b="1" dirty="0">
                <a:solidFill>
                  <a:srgbClr val="008ACF"/>
                </a:solidFill>
              </a:rPr>
              <a:t>5.</a:t>
            </a:r>
            <a:r>
              <a:rPr lang="en-GB" sz="3000" b="1" dirty="0">
                <a:solidFill>
                  <a:srgbClr val="283377"/>
                </a:solidFill>
              </a:rPr>
              <a:t> We’re led by young people’s views, wishes and feelings</a:t>
            </a:r>
          </a:p>
          <a:p>
            <a:pPr lvl="0" rtl="0">
              <a:spcBef>
                <a:spcPts val="0"/>
              </a:spcBef>
              <a:buClr>
                <a:schemeClr val="dk1"/>
              </a:buClr>
              <a:buSzPct val="36666"/>
              <a:buFont typeface="Arial"/>
              <a:buNone/>
            </a:pPr>
            <a:r>
              <a:rPr lang="en-GB" sz="3000" b="1" dirty="0">
                <a:solidFill>
                  <a:srgbClr val="008ACF"/>
                </a:solidFill>
              </a:rPr>
              <a:t>6.</a:t>
            </a:r>
            <a:r>
              <a:rPr lang="en-GB" sz="3000" b="1" dirty="0">
                <a:solidFill>
                  <a:srgbClr val="283377"/>
                </a:solidFill>
              </a:rPr>
              <a:t> We’re about challenging the establishment</a:t>
            </a:r>
          </a:p>
          <a:p>
            <a:pPr lvl="0" rtl="0">
              <a:spcBef>
                <a:spcPts val="0"/>
              </a:spcBef>
              <a:buClr>
                <a:schemeClr val="dk1"/>
              </a:buClr>
              <a:buFont typeface="Arial"/>
              <a:buNone/>
            </a:pPr>
            <a:endParaRPr sz="3000" b="1" dirty="0">
              <a:solidFill>
                <a:srgbClr val="283377"/>
              </a:solidFill>
            </a:endParaRPr>
          </a:p>
          <a:p>
            <a:pPr lvl="0" rtl="0">
              <a:spcBef>
                <a:spcPts val="0"/>
              </a:spcBef>
              <a:buClr>
                <a:schemeClr val="dk1"/>
              </a:buClr>
              <a:buFont typeface="Arial"/>
              <a:buNone/>
            </a:pPr>
            <a:endParaRPr sz="3000" b="1" dirty="0">
              <a:solidFill>
                <a:srgbClr val="283377"/>
              </a:solidFill>
            </a:endParaRPr>
          </a:p>
          <a:p>
            <a:pPr lvl="0" rtl="0">
              <a:spcBef>
                <a:spcPts val="0"/>
              </a:spcBef>
              <a:buClr>
                <a:schemeClr val="dk1"/>
              </a:buClr>
              <a:buFont typeface="Arial"/>
              <a:buNone/>
            </a:pPr>
            <a:endParaRPr sz="3000" b="1" dirty="0">
              <a:solidFill>
                <a:srgbClr val="283377"/>
              </a:solidFill>
            </a:endParaRPr>
          </a:p>
          <a:p>
            <a:pPr lvl="0" rtl="0">
              <a:lnSpc>
                <a:spcPct val="100000"/>
              </a:lnSpc>
              <a:spcBef>
                <a:spcPts val="0"/>
              </a:spcBef>
              <a:buClr>
                <a:schemeClr val="dk1"/>
              </a:buClr>
              <a:buFont typeface="Arial"/>
              <a:buNone/>
            </a:pPr>
            <a:endParaRPr sz="3000" b="1" dirty="0">
              <a:solidFill>
                <a:srgbClr val="283377"/>
              </a:solidFill>
            </a:endParaRPr>
          </a:p>
        </p:txBody>
      </p:sp>
      <p:sp>
        <p:nvSpPr>
          <p:cNvPr id="186" name="Shape 186"/>
          <p:cNvSpPr txBox="1"/>
          <p:nvPr/>
        </p:nvSpPr>
        <p:spPr>
          <a:xfrm>
            <a:off x="259200" y="1207100"/>
            <a:ext cx="2513700" cy="2769300"/>
          </a:xfrm>
          <a:prstGeom prst="rect">
            <a:avLst/>
          </a:prstGeom>
          <a:noFill/>
          <a:ln>
            <a:noFill/>
          </a:ln>
        </p:spPr>
        <p:txBody>
          <a:bodyPr lIns="91425" tIns="91425" rIns="91425" bIns="91425" anchor="t" anchorCtr="0">
            <a:noAutofit/>
          </a:bodyPr>
          <a:lstStyle/>
          <a:p>
            <a:pPr lvl="0">
              <a:spcBef>
                <a:spcPts val="0"/>
              </a:spcBef>
              <a:buClr>
                <a:schemeClr val="dk1"/>
              </a:buClr>
              <a:buSzPct val="73333"/>
              <a:buFont typeface="Arial"/>
              <a:buNone/>
            </a:pPr>
            <a:r>
              <a:rPr lang="en-GB" sz="1500" dirty="0">
                <a:solidFill>
                  <a:srgbClr val="283377"/>
                </a:solidFill>
              </a:rPr>
              <a:t>These are the main messages we hope to get across to children, young people and professionals who use the service.</a:t>
            </a:r>
          </a:p>
          <a:p>
            <a:pPr lvl="0">
              <a:spcBef>
                <a:spcPts val="0"/>
              </a:spcBef>
              <a:buClr>
                <a:schemeClr val="dk1"/>
              </a:buClr>
              <a:buFont typeface="Arial"/>
              <a:buNone/>
            </a:pPr>
            <a:endParaRPr sz="1500" dirty="0">
              <a:solidFill>
                <a:srgbClr val="283377"/>
              </a:solidFill>
            </a:endParaRPr>
          </a:p>
          <a:p>
            <a:pPr lvl="0">
              <a:spcBef>
                <a:spcPts val="0"/>
              </a:spcBef>
              <a:buClr>
                <a:schemeClr val="dk1"/>
              </a:buClr>
              <a:buFont typeface="Arial"/>
              <a:buNone/>
            </a:pPr>
            <a:endParaRPr sz="1500" dirty="0">
              <a:solidFill>
                <a:srgbClr val="283377"/>
              </a:solidFill>
            </a:endParaRPr>
          </a:p>
          <a:p>
            <a:pPr lvl="0">
              <a:spcBef>
                <a:spcPts val="0"/>
              </a:spcBef>
              <a:buClr>
                <a:schemeClr val="dk1"/>
              </a:buClr>
              <a:buFont typeface="Arial"/>
              <a:buNone/>
            </a:pPr>
            <a:endParaRPr sz="1500" i="1" dirty="0">
              <a:solidFill>
                <a:srgbClr val="283377"/>
              </a:solidFill>
            </a:endParaRPr>
          </a:p>
          <a:p>
            <a:pPr lvl="0">
              <a:spcBef>
                <a:spcPts val="0"/>
              </a:spcBef>
              <a:buClr>
                <a:schemeClr val="dk1"/>
              </a:buClr>
              <a:buFont typeface="Arial"/>
              <a:buNone/>
            </a:pPr>
            <a:endParaRPr sz="1500" i="1" dirty="0">
              <a:solidFill>
                <a:srgbClr val="283377"/>
              </a:solidFill>
            </a:endParaRPr>
          </a:p>
          <a:p>
            <a:pPr lvl="0">
              <a:spcBef>
                <a:spcPts val="0"/>
              </a:spcBef>
              <a:buClr>
                <a:schemeClr val="dk1"/>
              </a:buClr>
              <a:buFont typeface="Arial"/>
              <a:buNone/>
            </a:pPr>
            <a:endParaRPr sz="1500" i="1" dirty="0">
              <a:solidFill>
                <a:srgbClr val="283377"/>
              </a:solidFill>
            </a:endParaRPr>
          </a:p>
          <a:p>
            <a:pPr lvl="0">
              <a:spcBef>
                <a:spcPts val="0"/>
              </a:spcBef>
              <a:buClr>
                <a:schemeClr val="dk1"/>
              </a:buClr>
              <a:buFont typeface="Arial"/>
              <a:buNone/>
            </a:pPr>
            <a:endParaRPr sz="1500" dirty="0">
              <a:solidFill>
                <a:srgbClr val="283377"/>
              </a:solidFill>
            </a:endParaRPr>
          </a:p>
          <a:p>
            <a:pPr lvl="0" rtl="0">
              <a:spcBef>
                <a:spcPts val="0"/>
              </a:spcBef>
              <a:buNone/>
            </a:pPr>
            <a:endParaRPr sz="1500" dirty="0">
              <a:solidFill>
                <a:srgbClr val="283377"/>
              </a:solidFill>
            </a:endParaRPr>
          </a:p>
        </p:txBody>
      </p:sp>
      <p:cxnSp>
        <p:nvCxnSpPr>
          <p:cNvPr id="187" name="Shape 187"/>
          <p:cNvCxnSpPr/>
          <p:nvPr/>
        </p:nvCxnSpPr>
        <p:spPr>
          <a:xfrm>
            <a:off x="294375" y="910050"/>
            <a:ext cx="9930300" cy="0"/>
          </a:xfrm>
          <a:prstGeom prst="straightConnector1">
            <a:avLst/>
          </a:prstGeom>
          <a:noFill/>
          <a:ln w="19050" cap="flat" cmpd="sng">
            <a:solidFill>
              <a:srgbClr val="283377"/>
            </a:solidFill>
            <a:prstDash val="solid"/>
            <a:round/>
            <a:headEnd type="none" w="lg" len="lg"/>
            <a:tailEnd type="none" w="lg" len="lg"/>
          </a:ln>
        </p:spPr>
      </p:cxn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1227</Words>
  <Application>Microsoft Office PowerPoint</Application>
  <PresentationFormat>Custom</PresentationFormat>
  <Paragraphs>129</Paragraphs>
  <Slides>18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Open Sans</vt:lpstr>
      <vt:lpstr>simple-light-2</vt:lpstr>
      <vt:lpstr>PowerPoint Presentation</vt:lpstr>
      <vt:lpstr>PowerPoint Presentation</vt:lpstr>
      <vt:lpstr>PowerPoint Presentation</vt:lpstr>
      <vt:lpstr>PowerPoint Presentation</vt:lpstr>
      <vt:lpstr> How it works: 1</vt:lpstr>
      <vt:lpstr>How it works: 2</vt:lpstr>
      <vt:lpstr>How it works: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ROBOLD, Angelique - Children's Commissioner</dc:creator>
  <cp:lastModifiedBy>DAVIES, Scout - Children's Commissioner</cp:lastModifiedBy>
  <cp:revision>38</cp:revision>
  <dcterms:modified xsi:type="dcterms:W3CDTF">2021-08-05T14:38:19Z</dcterms:modified>
</cp:coreProperties>
</file>